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354" r:id="rId2"/>
    <p:sldId id="418" r:id="rId3"/>
    <p:sldId id="397" r:id="rId4"/>
    <p:sldId id="399" r:id="rId5"/>
    <p:sldId id="419" r:id="rId6"/>
    <p:sldId id="420" r:id="rId7"/>
    <p:sldId id="422" r:id="rId8"/>
    <p:sldId id="423" r:id="rId9"/>
    <p:sldId id="424" r:id="rId10"/>
    <p:sldId id="425" r:id="rId11"/>
    <p:sldId id="426" r:id="rId12"/>
    <p:sldId id="427" r:id="rId13"/>
    <p:sldId id="428" r:id="rId14"/>
    <p:sldId id="429" r:id="rId15"/>
    <p:sldId id="445" r:id="rId16"/>
    <p:sldId id="378" r:id="rId17"/>
    <p:sldId id="421" r:id="rId18"/>
    <p:sldId id="442" r:id="rId19"/>
    <p:sldId id="430" r:id="rId20"/>
    <p:sldId id="435" r:id="rId21"/>
    <p:sldId id="434" r:id="rId22"/>
    <p:sldId id="431" r:id="rId23"/>
    <p:sldId id="443" r:id="rId24"/>
    <p:sldId id="444" r:id="rId25"/>
    <p:sldId id="432" r:id="rId26"/>
    <p:sldId id="452" r:id="rId27"/>
    <p:sldId id="440" r:id="rId28"/>
    <p:sldId id="441" r:id="rId29"/>
    <p:sldId id="453" r:id="rId30"/>
    <p:sldId id="451" r:id="rId31"/>
    <p:sldId id="407" r:id="rId32"/>
    <p:sldId id="409" r:id="rId33"/>
    <p:sldId id="366" r:id="rId34"/>
    <p:sldId id="368" r:id="rId35"/>
    <p:sldId id="369" r:id="rId36"/>
    <p:sldId id="394" r:id="rId37"/>
    <p:sldId id="449" r:id="rId38"/>
    <p:sldId id="450" r:id="rId39"/>
    <p:sldId id="301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4000"/>
    <a:srgbClr val="A1A569"/>
    <a:srgbClr val="D8DC8A"/>
    <a:srgbClr val="CED001"/>
    <a:srgbClr val="E5D8D8"/>
    <a:srgbClr val="F2FEEF"/>
    <a:srgbClr val="ECC0C1"/>
    <a:srgbClr val="FCFF9E"/>
    <a:srgbClr val="DEFFDD"/>
    <a:srgbClr val="F781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>
    <p:restoredLeft sz="16895" autoAdjust="0"/>
    <p:restoredTop sz="99266" autoAdjust="0"/>
  </p:normalViewPr>
  <p:slideViewPr>
    <p:cSldViewPr snapToObjects="1">
      <p:cViewPr>
        <p:scale>
          <a:sx n="100" d="100"/>
          <a:sy n="100" d="100"/>
        </p:scale>
        <p:origin x="-1280" y="-168"/>
      </p:cViewPr>
      <p:guideLst>
        <p:guide orient="horz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1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E5A88-1FB1-A749-8F30-835A7026E00D}" type="datetimeFigureOut">
              <a:rPr lang="en-US" smtClean="0"/>
              <a:t>5/20/15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CFBD51-C208-C044-91B5-290430541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1763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628FE-F78B-D742-B9BD-E87A5E553F3D}" type="datetimeFigureOut">
              <a:rPr lang="en-US" smtClean="0"/>
              <a:t>5/20/15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D968B-2F48-0C47-A395-F79821AF6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0594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 W3" charset="0"/>
                <a:cs typeface="ヒラギノ角ゴ Pro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 W3" charset="0"/>
                <a:cs typeface="ヒラギノ角ゴ Pro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 W3" charset="0"/>
                <a:cs typeface="ヒラギノ角ゴ Pro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 W3" charset="0"/>
                <a:cs typeface="ヒラギノ角ゴ Pro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 W3" charset="0"/>
                <a:cs typeface="ヒラギノ角ゴ Pro W3" charset="0"/>
                <a:sym typeface="Lucida Grande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 W3" charset="0"/>
                <a:cs typeface="ヒラギノ角ゴ Pro W3" charset="0"/>
                <a:sym typeface="Lucida Grande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 W3" charset="0"/>
                <a:cs typeface="ヒラギノ角ゴ Pro W3" charset="0"/>
                <a:sym typeface="Lucida Grande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 W3" charset="0"/>
                <a:cs typeface="ヒラギノ角ゴ Pro W3" charset="0"/>
                <a:sym typeface="Lucida Grande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 W3" charset="0"/>
                <a:cs typeface="ヒラギノ角ゴ Pro W3" charset="0"/>
                <a:sym typeface="Lucida Grande" charset="0"/>
              </a:defRPr>
            </a:lvl9pPr>
          </a:lstStyle>
          <a:p>
            <a:pPr eaLnBrk="1" hangingPunct="1"/>
            <a:fld id="{75833E2B-CAD3-6543-A8C2-FCD4D7BE2E30}" type="slidenum">
              <a:rPr lang="en-US" sz="1200"/>
              <a:pPr eaLnBrk="1" hangingPunct="1"/>
              <a:t>8</a:t>
            </a:fld>
            <a:endParaRPr lang="en-US" sz="1200"/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0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177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43FD7-C61A-6C42-BA6E-92B02CBDFD80}" type="datetime1">
              <a:rPr lang="en-US" smtClean="0"/>
              <a:t>5/20/15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SPNHC'15 Kurator/P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617C3-D270-1248-B6BB-149C3FFBFDE9}" type="datetime1">
              <a:rPr lang="en-US" smtClean="0"/>
              <a:t>5/20/15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SPNHC'15 Kurator/P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DD336-5850-F046-AF0A-3098882F0EF0}" type="datetime1">
              <a:rPr lang="en-US" smtClean="0"/>
              <a:t>5/20/15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SPNHC'15 Kurator/P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E51D7-BD66-4449-840F-92C363642E74}" type="datetime1">
              <a:rPr lang="en-US" smtClean="0"/>
              <a:t>5/20/15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SPNHC'15 Kurator/P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934-732A-BC49-B574-A476910A4CD6}" type="datetime1">
              <a:rPr lang="en-US" smtClean="0"/>
              <a:t>5/20/15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SPNHC'15 Kurator/P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45348-F23C-F544-819E-42D9946D14A8}" type="datetime1">
              <a:rPr lang="en-US" smtClean="0"/>
              <a:t>5/20/15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SPNHC'15 Kurator/P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EB5AE-A080-9942-A97B-01302328926C}" type="datetime1">
              <a:rPr lang="en-US" smtClean="0"/>
              <a:t>5/20/15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SPNHC'15 Kurator/P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A95A5-A083-6442-8AE8-6E2C6907FE20}" type="datetime1">
              <a:rPr lang="en-US" smtClean="0"/>
              <a:t>5/20/15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SPNHC'15 Kurator/P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65163-F1D8-4B4B-BDFA-E84A311D7675}" type="datetime1">
              <a:rPr lang="en-US" smtClean="0"/>
              <a:t>5/20/15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SPNHC'15 Kurator/P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7A8B4-6399-1946-99D6-B965291A19A6}" type="datetime1">
              <a:rPr lang="en-US" smtClean="0"/>
              <a:t>5/20/15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SPNHC'15 Kurator/P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501E-F4B6-474B-9F9B-2B9018778E2F}" type="datetime1">
              <a:rPr lang="en-US" smtClean="0"/>
              <a:t>5/20/15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SPNHC'15 Kurator/P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219200"/>
            <a:ext cx="8915400" cy="5273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2FB79-3C14-B245-B50D-71A27B168410}" type="datetime1">
              <a:rPr lang="en-US" smtClean="0"/>
              <a:t>5/20/15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928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SPNHC'15 Kurator/P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342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6AA27-7FAE-9940-92FD-5ADF822A2DC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accent6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2.emf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png"/><Relationship Id="rId3" Type="http://schemas.openxmlformats.org/officeDocument/2006/relationships/image" Target="../media/image59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emf"/><Relationship Id="rId3" Type="http://schemas.openxmlformats.org/officeDocument/2006/relationships/image" Target="../media/image59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Relationship Id="rId3" Type="http://schemas.openxmlformats.org/officeDocument/2006/relationships/image" Target="../media/image66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4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ludaesch@illinois.edu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-1129" t="-2548" r="-821" b="2895"/>
          <a:stretch/>
        </p:blipFill>
        <p:spPr>
          <a:xfrm>
            <a:off x="408966" y="3594808"/>
            <a:ext cx="5229834" cy="259009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" name="TextBox 1"/>
          <p:cNvSpPr txBox="1"/>
          <p:nvPr/>
        </p:nvSpPr>
        <p:spPr>
          <a:xfrm>
            <a:off x="19427" y="152400"/>
            <a:ext cx="914399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0090"/>
                </a:solidFill>
              </a:rPr>
              <a:t>Kurator: </a:t>
            </a:r>
            <a:r>
              <a:rPr lang="en-US" sz="4800" b="1" dirty="0" smtClean="0">
                <a:solidFill>
                  <a:srgbClr val="000090"/>
                </a:solidFill>
              </a:rPr>
              <a:t>Towards Data Curation Workflows for Mere Mortals</a:t>
            </a:r>
            <a:endParaRPr lang="en-US" sz="4800" b="1" dirty="0">
              <a:solidFill>
                <a:srgbClr val="000090"/>
              </a:solidFill>
            </a:endParaRPr>
          </a:p>
          <a:p>
            <a:pPr algn="ctr"/>
            <a:r>
              <a:rPr lang="en-US" sz="2800" i="1" dirty="0" smtClean="0">
                <a:solidFill>
                  <a:srgbClr val="000090"/>
                </a:solidFill>
              </a:rPr>
              <a:t>An </a:t>
            </a:r>
            <a:r>
              <a:rPr lang="en-US" sz="2800" i="1" dirty="0">
                <a:solidFill>
                  <a:srgbClr val="000090"/>
                </a:solidFill>
              </a:rPr>
              <a:t>extensible, open-source </a:t>
            </a:r>
            <a:r>
              <a:rPr lang="en-US" sz="2800" i="1" dirty="0" smtClean="0">
                <a:solidFill>
                  <a:srgbClr val="000090"/>
                </a:solidFill>
              </a:rPr>
              <a:t>workflow platform </a:t>
            </a:r>
            <a:endParaRPr lang="en-US" sz="2800" i="1" dirty="0">
              <a:solidFill>
                <a:srgbClr val="000090"/>
              </a:solidFill>
            </a:endParaRPr>
          </a:p>
          <a:p>
            <a:pPr algn="ctr"/>
            <a:r>
              <a:rPr lang="en-US" sz="2800" i="1" dirty="0">
                <a:solidFill>
                  <a:srgbClr val="000090"/>
                </a:solidFill>
              </a:rPr>
              <a:t>for users </a:t>
            </a:r>
            <a:r>
              <a:rPr lang="en-US" sz="2800" i="1" dirty="0" smtClean="0">
                <a:solidFill>
                  <a:srgbClr val="000090"/>
                </a:solidFill>
              </a:rPr>
              <a:t>&amp; makers </a:t>
            </a:r>
            <a:r>
              <a:rPr lang="en-US" sz="2800" i="1" dirty="0">
                <a:solidFill>
                  <a:srgbClr val="000090"/>
                </a:solidFill>
              </a:rPr>
              <a:t>of data curation tools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426" y="2627293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1" dirty="0">
                <a:solidFill>
                  <a:schemeClr val="accent6">
                    <a:lumMod val="50000"/>
                  </a:schemeClr>
                </a:solidFill>
              </a:rPr>
              <a:t>B. </a:t>
            </a:r>
            <a:r>
              <a:rPr lang="sv-SE" sz="2800" b="1" dirty="0" err="1" smtClean="0">
                <a:solidFill>
                  <a:schemeClr val="accent6">
                    <a:lumMod val="50000"/>
                  </a:schemeClr>
                </a:solidFill>
              </a:rPr>
              <a:t>Ludäscher</a:t>
            </a:r>
            <a:r>
              <a:rPr lang="sv-SE" sz="2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sv-SE" sz="2800" dirty="0" smtClean="0">
                <a:solidFill>
                  <a:schemeClr val="accent6">
                    <a:lumMod val="50000"/>
                  </a:schemeClr>
                </a:solidFill>
              </a:rPr>
              <a:t>   J</a:t>
            </a:r>
            <a:r>
              <a:rPr lang="sv-SE" sz="2800" dirty="0">
                <a:solidFill>
                  <a:schemeClr val="accent6">
                    <a:lumMod val="50000"/>
                  </a:schemeClr>
                </a:solidFill>
              </a:rPr>
              <a:t>. </a:t>
            </a:r>
            <a:r>
              <a:rPr lang="sv-SE" sz="2800" dirty="0" smtClean="0">
                <a:solidFill>
                  <a:schemeClr val="accent6">
                    <a:lumMod val="50000"/>
                  </a:schemeClr>
                </a:solidFill>
              </a:rPr>
              <a:t>Hanken</a:t>
            </a:r>
            <a:r>
              <a:rPr lang="sv-SE" sz="2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sv-SE" sz="2800" dirty="0" smtClean="0">
                <a:solidFill>
                  <a:schemeClr val="accent6">
                    <a:lumMod val="50000"/>
                  </a:schemeClr>
                </a:solidFill>
              </a:rPr>
              <a:t>   D</a:t>
            </a:r>
            <a:r>
              <a:rPr lang="sv-SE" sz="2800" dirty="0">
                <a:solidFill>
                  <a:schemeClr val="accent6">
                    <a:lumMod val="50000"/>
                  </a:schemeClr>
                </a:solidFill>
              </a:rPr>
              <a:t>. </a:t>
            </a:r>
            <a:r>
              <a:rPr lang="sv-SE" sz="2800" dirty="0" err="1" smtClean="0">
                <a:solidFill>
                  <a:schemeClr val="accent6">
                    <a:lumMod val="50000"/>
                  </a:schemeClr>
                </a:solidFill>
              </a:rPr>
              <a:t>Lowery</a:t>
            </a:r>
            <a:r>
              <a:rPr lang="sv-SE" sz="2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sv-SE" sz="2800" dirty="0" smtClean="0">
                <a:solidFill>
                  <a:schemeClr val="accent6">
                    <a:lumMod val="50000"/>
                  </a:schemeClr>
                </a:solidFill>
              </a:rPr>
              <a:t>   J.A</a:t>
            </a:r>
            <a:r>
              <a:rPr lang="sv-SE" sz="2800" dirty="0">
                <a:solidFill>
                  <a:schemeClr val="accent6">
                    <a:lumMod val="50000"/>
                  </a:schemeClr>
                </a:solidFill>
              </a:rPr>
              <a:t>. </a:t>
            </a:r>
            <a:r>
              <a:rPr lang="sv-SE" sz="2800" dirty="0" err="1" smtClean="0">
                <a:solidFill>
                  <a:schemeClr val="accent6">
                    <a:lumMod val="50000"/>
                  </a:schemeClr>
                </a:solidFill>
              </a:rPr>
              <a:t>Macklin</a:t>
            </a:r>
            <a:r>
              <a:rPr lang="sv-SE" sz="28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sv-SE" sz="2800" dirty="0" smtClean="0">
                <a:solidFill>
                  <a:schemeClr val="accent6">
                    <a:lumMod val="50000"/>
                  </a:schemeClr>
                </a:solidFill>
              </a:rPr>
              <a:t>T</a:t>
            </a:r>
            <a:r>
              <a:rPr lang="sv-SE" sz="2800" dirty="0">
                <a:solidFill>
                  <a:schemeClr val="accent6">
                    <a:lumMod val="50000"/>
                  </a:schemeClr>
                </a:solidFill>
              </a:rPr>
              <a:t>. </a:t>
            </a:r>
            <a:r>
              <a:rPr lang="sv-SE" sz="2800" dirty="0" err="1" smtClean="0">
                <a:solidFill>
                  <a:schemeClr val="accent6">
                    <a:lumMod val="50000"/>
                  </a:schemeClr>
                </a:solidFill>
              </a:rPr>
              <a:t>McPhillips</a:t>
            </a:r>
            <a:r>
              <a:rPr lang="sv-SE" sz="2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sv-SE" sz="2800" dirty="0" smtClean="0">
                <a:solidFill>
                  <a:schemeClr val="accent6">
                    <a:lumMod val="50000"/>
                  </a:schemeClr>
                </a:solidFill>
              </a:rPr>
              <a:t>   P.J</a:t>
            </a:r>
            <a:r>
              <a:rPr lang="sv-SE" sz="2800" dirty="0">
                <a:solidFill>
                  <a:schemeClr val="accent6">
                    <a:lumMod val="50000"/>
                  </a:schemeClr>
                </a:solidFill>
              </a:rPr>
              <a:t>. </a:t>
            </a:r>
            <a:r>
              <a:rPr lang="sv-SE" sz="2800" dirty="0" smtClean="0">
                <a:solidFill>
                  <a:schemeClr val="accent6">
                    <a:lumMod val="50000"/>
                  </a:schemeClr>
                </a:solidFill>
              </a:rPr>
              <a:t>Morris</a:t>
            </a:r>
            <a:r>
              <a:rPr lang="sv-SE" sz="2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sv-SE" sz="2800" dirty="0" smtClean="0">
                <a:solidFill>
                  <a:schemeClr val="accent6">
                    <a:lumMod val="50000"/>
                  </a:schemeClr>
                </a:solidFill>
              </a:rPr>
              <a:t>   R.A</a:t>
            </a:r>
            <a:r>
              <a:rPr lang="sv-SE" sz="2800" dirty="0">
                <a:solidFill>
                  <a:schemeClr val="accent6">
                    <a:lumMod val="50000"/>
                  </a:schemeClr>
                </a:solidFill>
              </a:rPr>
              <a:t>. </a:t>
            </a:r>
            <a:r>
              <a:rPr lang="sv-SE" sz="2800" dirty="0" smtClean="0">
                <a:solidFill>
                  <a:schemeClr val="accent6">
                    <a:lumMod val="50000"/>
                  </a:schemeClr>
                </a:solidFill>
              </a:rPr>
              <a:t>Morris</a:t>
            </a:r>
            <a:r>
              <a:rPr lang="sv-SE" sz="2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sv-SE" sz="2800" dirty="0" smtClean="0">
                <a:solidFill>
                  <a:schemeClr val="accent6">
                    <a:lumMod val="50000"/>
                  </a:schemeClr>
                </a:solidFill>
              </a:rPr>
              <a:t>   T</a:t>
            </a:r>
            <a:r>
              <a:rPr lang="sv-SE" sz="2800" dirty="0">
                <a:solidFill>
                  <a:schemeClr val="accent6">
                    <a:lumMod val="50000"/>
                  </a:schemeClr>
                </a:solidFill>
              </a:rPr>
              <a:t>. </a:t>
            </a:r>
            <a:r>
              <a:rPr lang="sv-SE" sz="2800" dirty="0" smtClean="0">
                <a:solidFill>
                  <a:schemeClr val="accent6">
                    <a:lumMod val="50000"/>
                  </a:schemeClr>
                </a:solidFill>
              </a:rPr>
              <a:t>Song</a:t>
            </a:r>
            <a:endParaRPr lang="sv-SE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Picture 3" descr="illino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019800"/>
            <a:ext cx="2667000" cy="60921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49" y="5195940"/>
            <a:ext cx="2603500" cy="770111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r="44743"/>
          <a:stretch/>
        </p:blipFill>
        <p:spPr>
          <a:xfrm>
            <a:off x="6210298" y="6199240"/>
            <a:ext cx="2819402" cy="43016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5700" y="6184900"/>
            <a:ext cx="1563762" cy="445672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40196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… are a wonderful thing … </a:t>
            </a:r>
            <a:endParaRPr lang="en-US" dirty="0"/>
          </a:p>
        </p:txBody>
      </p:sp>
      <p:pic>
        <p:nvPicPr>
          <p:cNvPr id="56322" name="Picture 3" descr="adi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9144000" cy="54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SPNHC'15 Kurator/P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629400" y="1219200"/>
            <a:ext cx="2049359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Norbert </a:t>
            </a:r>
            <a:r>
              <a:rPr lang="en-US" b="1" dirty="0" err="1" smtClean="0"/>
              <a:t>Podhorszki</a:t>
            </a:r>
            <a:endParaRPr lang="en-US" b="1" dirty="0" smtClean="0"/>
          </a:p>
          <a:p>
            <a:pPr algn="ctr"/>
            <a:r>
              <a:rPr lang="en-US" i="1" dirty="0" smtClean="0"/>
              <a:t>(then: UC Davis)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07376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>
                <a:latin typeface="Arial" charset="0"/>
                <a:ea typeface="Osaka" charset="0"/>
                <a:cs typeface="Osaka" charset="0"/>
              </a:rPr>
              <a:t>… after simplifying a bit </a:t>
            </a:r>
            <a:r>
              <a:rPr lang="en-US" sz="2800" b="0" dirty="0" smtClean="0">
                <a:latin typeface="Arial" charset="0"/>
                <a:ea typeface="Osaka" charset="0"/>
                <a:cs typeface="Osaka" charset="0"/>
              </a:rPr>
              <a:t>(here: Kepler/</a:t>
            </a:r>
            <a:r>
              <a:rPr lang="en-US" sz="2800" dirty="0" smtClean="0">
                <a:latin typeface="Arial" charset="0"/>
                <a:ea typeface="Osaka" charset="0"/>
                <a:cs typeface="Osaka" charset="0"/>
              </a:rPr>
              <a:t>COMAD</a:t>
            </a:r>
            <a:r>
              <a:rPr lang="en-US" sz="2800" b="0" dirty="0" smtClean="0">
                <a:latin typeface="Arial" charset="0"/>
                <a:ea typeface="Osaka" charset="0"/>
                <a:cs typeface="Osaka" charset="0"/>
              </a:rPr>
              <a:t>)</a:t>
            </a:r>
            <a:endParaRPr lang="en-US" sz="2800" b="0" dirty="0">
              <a:latin typeface="Arial" charset="0"/>
              <a:ea typeface="Osaka" charset="0"/>
              <a:cs typeface="Osaka" charset="0"/>
            </a:endParaRPr>
          </a:p>
        </p:txBody>
      </p:sp>
      <p:pic>
        <p:nvPicPr>
          <p:cNvPr id="57346" name="Picture 3" descr="adios-com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30" y="1120140"/>
            <a:ext cx="7509510" cy="4617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SPNHC'15 Kurator/P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80426" y="1219200"/>
            <a:ext cx="1747306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Sven </a:t>
            </a:r>
            <a:r>
              <a:rPr lang="en-US" b="1" dirty="0" err="1" smtClean="0"/>
              <a:t>K</a:t>
            </a:r>
            <a:r>
              <a:rPr lang="en-US" b="1" dirty="0" err="1" smtClean="0"/>
              <a:t>öhler</a:t>
            </a:r>
            <a:endParaRPr lang="en-US" b="1" dirty="0" smtClean="0"/>
          </a:p>
          <a:p>
            <a:pPr algn="ctr"/>
            <a:r>
              <a:rPr lang="en-US" i="1" dirty="0" smtClean="0"/>
              <a:t>(then: UC Davis)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71971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le 5"/>
          <p:cNvSpPr>
            <a:spLocks noGrp="1"/>
          </p:cNvSpPr>
          <p:nvPr>
            <p:ph type="title"/>
          </p:nvPr>
        </p:nvSpPr>
        <p:spPr>
          <a:xfrm>
            <a:off x="304800" y="152400"/>
            <a:ext cx="8839200" cy="99060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latin typeface="Arial" charset="0"/>
                <a:ea typeface="Osaka" charset="0"/>
                <a:cs typeface="Osaka" charset="0"/>
              </a:rPr>
              <a:t>So many </a:t>
            </a:r>
            <a:r>
              <a:rPr lang="en-US" sz="3600" dirty="0" smtClean="0">
                <a:latin typeface="Arial" charset="0"/>
                <a:ea typeface="Osaka" charset="0"/>
                <a:cs typeface="Osaka" charset="0"/>
              </a:rPr>
              <a:t>systems </a:t>
            </a:r>
            <a:r>
              <a:rPr lang="en-US" sz="2000" b="0" dirty="0" smtClean="0">
                <a:latin typeface="Arial" charset="0"/>
                <a:ea typeface="Osaka" charset="0"/>
                <a:cs typeface="Osaka" charset="0"/>
              </a:rPr>
              <a:t>(</a:t>
            </a:r>
            <a:r>
              <a:rPr lang="en-US" sz="2000" b="0" i="1" dirty="0" smtClean="0">
                <a:latin typeface="Arial" charset="0"/>
                <a:ea typeface="Osaka" charset="0"/>
                <a:cs typeface="Osaka" charset="0"/>
              </a:rPr>
              <a:t>models of computation ~</a:t>
            </a:r>
            <a:r>
              <a:rPr lang="en-US" sz="2000" b="0" dirty="0" smtClean="0">
                <a:latin typeface="Arial" charset="0"/>
                <a:ea typeface="Osaka" charset="0"/>
                <a:cs typeface="Osaka" charset="0"/>
              </a:rPr>
              <a:t> </a:t>
            </a:r>
            <a:r>
              <a:rPr lang="en-US" sz="2000" b="0" i="1" dirty="0" smtClean="0">
                <a:latin typeface="Arial" charset="0"/>
                <a:ea typeface="Osaka" charset="0"/>
                <a:cs typeface="Osaka" charset="0"/>
              </a:rPr>
              <a:t>languages</a:t>
            </a:r>
            <a:r>
              <a:rPr lang="en-US" sz="2000" b="0" dirty="0" smtClean="0">
                <a:latin typeface="Arial" charset="0"/>
                <a:ea typeface="Osaka" charset="0"/>
                <a:cs typeface="Osaka" charset="0"/>
              </a:rPr>
              <a:t>, … )  </a:t>
            </a:r>
            <a:r>
              <a:rPr lang="en-US" sz="3600" dirty="0" smtClean="0">
                <a:latin typeface="Arial" charset="0"/>
                <a:ea typeface="Osaka" charset="0"/>
                <a:cs typeface="Osaka" charset="0"/>
              </a:rPr>
              <a:t/>
            </a:r>
            <a:br>
              <a:rPr lang="en-US" sz="3600" dirty="0" smtClean="0">
                <a:latin typeface="Arial" charset="0"/>
                <a:ea typeface="Osaka" charset="0"/>
                <a:cs typeface="Osaka" charset="0"/>
              </a:rPr>
            </a:br>
            <a:r>
              <a:rPr lang="en-US" sz="3600" dirty="0" smtClean="0">
                <a:latin typeface="Arial" charset="0"/>
                <a:ea typeface="Osaka" charset="0"/>
                <a:cs typeface="Osaka" charset="0"/>
              </a:rPr>
              <a:t>… so </a:t>
            </a:r>
            <a:r>
              <a:rPr lang="en-US" sz="3600" dirty="0">
                <a:latin typeface="Arial" charset="0"/>
                <a:ea typeface="Osaka" charset="0"/>
                <a:cs typeface="Osaka" charset="0"/>
              </a:rPr>
              <a:t>little time … </a:t>
            </a:r>
          </a:p>
        </p:txBody>
      </p:sp>
      <p:pic>
        <p:nvPicPr>
          <p:cNvPr id="72706" name="Picture 6" descr="MoC-comparis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4450"/>
            <a:ext cx="9144000" cy="4209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SPNHC'15 Kurator/P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553200" y="5410200"/>
            <a:ext cx="1747306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Sven </a:t>
            </a:r>
            <a:r>
              <a:rPr lang="en-US" b="1" dirty="0" err="1" smtClean="0"/>
              <a:t>K</a:t>
            </a:r>
            <a:r>
              <a:rPr lang="en-US" b="1" dirty="0" err="1" smtClean="0"/>
              <a:t>öhler</a:t>
            </a:r>
            <a:endParaRPr lang="en-US" b="1" dirty="0" smtClean="0"/>
          </a:p>
          <a:p>
            <a:pPr algn="ctr"/>
            <a:r>
              <a:rPr lang="en-US" i="1" dirty="0" smtClean="0"/>
              <a:t>(then: UC Davis)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53877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SPNHC'15 Kurator/P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9" name="Picture 8" descr="trident-fu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838200"/>
            <a:ext cx="8216900" cy="3257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trident-sampl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867" y="1118160"/>
            <a:ext cx="4734433" cy="5511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trident-discontinu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35" b="45815"/>
          <a:stretch/>
        </p:blipFill>
        <p:spPr>
          <a:xfrm>
            <a:off x="279400" y="4267200"/>
            <a:ext cx="6121400" cy="24445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cs typeface="Baskerville"/>
              </a:rPr>
              <a:t>Workflow Systems: </a:t>
            </a:r>
            <a:r>
              <a:rPr lang="en-US" sz="3100" b="0" i="1" dirty="0" smtClean="0">
                <a:cs typeface="Baskerville"/>
              </a:rPr>
              <a:t>Learning </a:t>
            </a:r>
            <a:r>
              <a:rPr lang="en-US" sz="3100" b="0" i="1" dirty="0" smtClean="0">
                <a:cs typeface="Baskerville"/>
              </a:rPr>
              <a:t>to program, all over again …</a:t>
            </a:r>
            <a:r>
              <a:rPr lang="en-US" sz="3600" b="0" i="1" dirty="0" smtClean="0">
                <a:cs typeface="Baskerville"/>
              </a:rPr>
              <a:t> </a:t>
            </a:r>
            <a:endParaRPr lang="en-US" sz="3600" i="1" dirty="0">
              <a:cs typeface="Baskerville"/>
            </a:endParaRPr>
          </a:p>
        </p:txBody>
      </p:sp>
    </p:spTree>
    <p:extLst>
      <p:ext uri="{BB962C8B-B14F-4D97-AF65-F5344CB8AC3E}">
        <p14:creationId xmlns:p14="http://schemas.microsoft.com/office/powerpoint/2010/main" val="3633360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3"/>
          <p:cNvSpPr>
            <a:spLocks noGrp="1"/>
          </p:cNvSpPr>
          <p:nvPr>
            <p:ph type="title"/>
          </p:nvPr>
        </p:nvSpPr>
        <p:spPr>
          <a:xfrm>
            <a:off x="99060" y="2"/>
            <a:ext cx="9044940" cy="8001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>
                <a:latin typeface="Arial" charset="0"/>
                <a:ea typeface="Osaka" charset="0"/>
                <a:cs typeface="Osaka" charset="0"/>
              </a:rPr>
              <a:t>Scientific Workflow: </a:t>
            </a:r>
            <a:r>
              <a:rPr lang="en-US" sz="3100" b="0" dirty="0" smtClean="0">
                <a:latin typeface="Arial" charset="0"/>
                <a:ea typeface="Osaka" charset="0"/>
                <a:cs typeface="Osaka" charset="0"/>
              </a:rPr>
              <a:t>it’s called </a:t>
            </a:r>
            <a:r>
              <a:rPr lang="en-US" sz="3100" dirty="0" smtClean="0">
                <a:solidFill>
                  <a:srgbClr val="FF0000"/>
                </a:solidFill>
                <a:latin typeface="Arial" charset="0"/>
                <a:ea typeface="Osaka" charset="0"/>
                <a:cs typeface="Osaka" charset="0"/>
              </a:rPr>
              <a:t>R</a:t>
            </a:r>
            <a:r>
              <a:rPr lang="en-US" sz="3100" b="0" dirty="0" smtClean="0">
                <a:latin typeface="Arial" charset="0"/>
                <a:ea typeface="Osaka" charset="0"/>
                <a:cs typeface="Osaka" charset="0"/>
              </a:rPr>
              <a:t>&amp;D for a reason … </a:t>
            </a:r>
            <a:endParaRPr lang="en-US" sz="2000" b="0" dirty="0">
              <a:latin typeface="Arial" charset="0"/>
              <a:ea typeface="Osaka" charset="0"/>
              <a:cs typeface="Osaka" charset="0"/>
            </a:endParaRPr>
          </a:p>
        </p:txBody>
      </p:sp>
      <p:pic>
        <p:nvPicPr>
          <p:cNvPr id="11" name="Picture 2" descr="prov-browser-ambiguous-collecto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5780" y="670273"/>
            <a:ext cx="6240780" cy="378743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 descr="vd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13" y="3807653"/>
            <a:ext cx="5328887" cy="251694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7" name="Picture 6" descr="fpc-comad.png"/>
          <p:cNvPicPr>
            <a:picLocks noChangeAspect="1"/>
          </p:cNvPicPr>
          <p:nvPr/>
        </p:nvPicPr>
        <p:blipFill>
          <a:blip r:embed="rId4"/>
          <a:srcRect b="45360"/>
          <a:stretch>
            <a:fillRect/>
          </a:stretch>
        </p:blipFill>
        <p:spPr>
          <a:xfrm>
            <a:off x="388620" y="539892"/>
            <a:ext cx="7338060" cy="166990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8" name="Picture 7" descr="recover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4155577"/>
            <a:ext cx="3863340" cy="2550023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730541" y="609600"/>
            <a:ext cx="33372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smtClean="0">
                <a:solidFill>
                  <a:srgbClr val="FF0000"/>
                </a:solidFill>
              </a:rPr>
              <a:t>Workflow Modeling &amp; Design</a:t>
            </a:r>
          </a:p>
          <a:p>
            <a:pPr algn="r"/>
            <a:r>
              <a:rPr lang="en-US" sz="2000" b="1" i="1" dirty="0" smtClean="0">
                <a:solidFill>
                  <a:srgbClr val="FF0000"/>
                </a:solidFill>
              </a:rPr>
              <a:t>(prospective </a:t>
            </a:r>
            <a:r>
              <a:rPr lang="en-US" sz="2000" i="1" dirty="0" smtClean="0">
                <a:solidFill>
                  <a:srgbClr val="FF0000"/>
                </a:solidFill>
              </a:rPr>
              <a:t>provenance</a:t>
            </a:r>
            <a:r>
              <a:rPr lang="en-US" sz="2000" b="1" i="1" dirty="0" smtClean="0">
                <a:solidFill>
                  <a:srgbClr val="FF0000"/>
                </a:solidFill>
              </a:rPr>
              <a:t>)</a:t>
            </a:r>
            <a:endParaRPr lang="en-US" sz="2000" b="1" i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77000" y="2336800"/>
            <a:ext cx="24155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smtClean="0">
                <a:solidFill>
                  <a:srgbClr val="FF0000"/>
                </a:solidFill>
              </a:rPr>
              <a:t>Runtime Provenance </a:t>
            </a:r>
            <a:r>
              <a:rPr lang="en-US" sz="2000" i="1" dirty="0" smtClean="0">
                <a:solidFill>
                  <a:srgbClr val="FF0000"/>
                </a:solidFill>
              </a:rPr>
              <a:t>(</a:t>
            </a:r>
            <a:r>
              <a:rPr lang="en-US" sz="2000" b="1" i="1" dirty="0" smtClean="0">
                <a:solidFill>
                  <a:srgbClr val="FF0000"/>
                </a:solidFill>
              </a:rPr>
              <a:t>traces, </a:t>
            </a:r>
          </a:p>
          <a:p>
            <a:pPr algn="r"/>
            <a:r>
              <a:rPr lang="en-US" sz="2000" b="1" i="1" dirty="0" smtClean="0">
                <a:solidFill>
                  <a:srgbClr val="FF0000"/>
                </a:solidFill>
              </a:rPr>
              <a:t>retrospective </a:t>
            </a:r>
            <a:r>
              <a:rPr lang="en-US" sz="2000" i="1" dirty="0" smtClean="0">
                <a:solidFill>
                  <a:srgbClr val="FF0000"/>
                </a:solidFill>
              </a:rPr>
              <a:t>provenance</a:t>
            </a:r>
            <a:r>
              <a:rPr lang="en-US" sz="2000" b="1" i="1" dirty="0" smtClean="0">
                <a:solidFill>
                  <a:srgbClr val="FF0000"/>
                </a:solidFill>
              </a:rPr>
              <a:t>)</a:t>
            </a:r>
            <a:endParaRPr lang="en-US" sz="2000" b="1" i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99860" y="3962400"/>
            <a:ext cx="2415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smtClean="0">
                <a:solidFill>
                  <a:srgbClr val="FF0000"/>
                </a:solidFill>
              </a:rPr>
              <a:t>Fault-tolerance</a:t>
            </a:r>
          </a:p>
          <a:p>
            <a:pPr algn="r"/>
            <a:r>
              <a:rPr lang="en-US" sz="2000" dirty="0" smtClean="0">
                <a:solidFill>
                  <a:srgbClr val="FF0000"/>
                </a:solidFill>
              </a:rPr>
              <a:t> crash recovery</a:t>
            </a:r>
            <a:endParaRPr lang="en-US" sz="2000" i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9060" y="5997714"/>
            <a:ext cx="2415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Scalability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 parallel processing</a:t>
            </a:r>
            <a:endParaRPr lang="en-US" sz="2000" i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SPNHC'15 Kurator/P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243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reprodu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3310">
            <a:off x="5525095" y="1222455"/>
            <a:ext cx="3396476" cy="48079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" y="480060"/>
            <a:ext cx="384048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859" name="Title 1"/>
          <p:cNvSpPr>
            <a:spLocks noGrp="1"/>
          </p:cNvSpPr>
          <p:nvPr>
            <p:ph type="title"/>
          </p:nvPr>
        </p:nvSpPr>
        <p:spPr>
          <a:xfrm>
            <a:off x="251460" y="137160"/>
            <a:ext cx="8732520" cy="61722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latin typeface="Arial" charset="0"/>
                <a:ea typeface="Osaka" charset="0"/>
                <a:cs typeface="Osaka" charset="0"/>
              </a:rPr>
              <a:t>Meanwhile, on a nearby planet …  </a:t>
            </a:r>
            <a:endParaRPr lang="en-US" dirty="0">
              <a:latin typeface="Arial" charset="0"/>
              <a:ea typeface="Osaka" charset="0"/>
              <a:cs typeface="Osak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3406140" y="1028700"/>
            <a:ext cx="1952051" cy="1714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251460" y="2477453"/>
            <a:ext cx="5143500" cy="1980248"/>
            <a:chOff x="431801" y="3276600"/>
            <a:chExt cx="5715000" cy="2200109"/>
          </a:xfrm>
        </p:grpSpPr>
        <p:pic>
          <p:nvPicPr>
            <p:cNvPr id="121864" name="Picture 5" descr="captur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801" y="3276600"/>
              <a:ext cx="5715000" cy="22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1865" name="TextBox 6"/>
            <p:cNvSpPr txBox="1">
              <a:spLocks noChangeArrowheads="1"/>
            </p:cNvSpPr>
            <p:nvPr/>
          </p:nvSpPr>
          <p:spPr bwMode="auto">
            <a:xfrm>
              <a:off x="584200" y="4459069"/>
              <a:ext cx="3733800" cy="581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rgbClr val="000000"/>
                  </a:solidFill>
                  <a:latin typeface="Lucida Grande" charset="0"/>
                  <a:ea typeface="ヒラギノ角ゴ Pro W3" charset="0"/>
                  <a:cs typeface="ヒラギノ角ゴ Pro W3" charset="0"/>
                  <a:sym typeface="Lucida Grande" charset="0"/>
                </a:defRPr>
              </a:lvl1pPr>
              <a:lvl2pPr marL="742950" indent="-285750" eaLnBrk="0" hangingPunct="0">
                <a:defRPr sz="2000">
                  <a:solidFill>
                    <a:srgbClr val="000000"/>
                  </a:solidFill>
                  <a:latin typeface="Lucida Grande" charset="0"/>
                  <a:ea typeface="ヒラギノ角ゴ Pro W3" charset="0"/>
                  <a:cs typeface="ヒラギノ角ゴ Pro W3" charset="0"/>
                  <a:sym typeface="Lucida Grande" charset="0"/>
                </a:defRPr>
              </a:lvl2pPr>
              <a:lvl3pPr marL="1143000" indent="-228600" eaLnBrk="0" hangingPunct="0">
                <a:defRPr sz="2000">
                  <a:solidFill>
                    <a:srgbClr val="000000"/>
                  </a:solidFill>
                  <a:latin typeface="Lucida Grande" charset="0"/>
                  <a:ea typeface="ヒラギノ角ゴ Pro W3" charset="0"/>
                  <a:cs typeface="ヒラギノ角ゴ Pro W3" charset="0"/>
                  <a:sym typeface="Lucida Grande" charset="0"/>
                </a:defRPr>
              </a:lvl3pPr>
              <a:lvl4pPr marL="1600200" indent="-228600" eaLnBrk="0" hangingPunct="0">
                <a:defRPr sz="2000">
                  <a:solidFill>
                    <a:srgbClr val="000000"/>
                  </a:solidFill>
                  <a:latin typeface="Lucida Grande" charset="0"/>
                  <a:ea typeface="ヒラギノ角ゴ Pro W3" charset="0"/>
                  <a:cs typeface="ヒラギノ角ゴ Pro W3" charset="0"/>
                  <a:sym typeface="Lucida Grande" charset="0"/>
                </a:defRPr>
              </a:lvl4pPr>
              <a:lvl5pPr marL="2057400" indent="-228600" eaLnBrk="0" hangingPunct="0">
                <a:defRPr sz="2000">
                  <a:solidFill>
                    <a:srgbClr val="000000"/>
                  </a:solidFill>
                  <a:latin typeface="Lucida Grande" charset="0"/>
                  <a:ea typeface="ヒラギノ角ゴ Pro W3" charset="0"/>
                  <a:cs typeface="ヒラギノ角ゴ Pro W3" charset="0"/>
                  <a:sym typeface="Lucida Grande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Lucida Grande" charset="0"/>
                  <a:ea typeface="ヒラギノ角ゴ Pro W3" charset="0"/>
                  <a:cs typeface="ヒラギノ角ゴ Pro W3" charset="0"/>
                  <a:sym typeface="Lucida Grande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Lucida Grande" charset="0"/>
                  <a:ea typeface="ヒラギノ角ゴ Pro W3" charset="0"/>
                  <a:cs typeface="ヒラギノ角ゴ Pro W3" charset="0"/>
                  <a:sym typeface="Lucida Grande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Lucida Grande" charset="0"/>
                  <a:ea typeface="ヒラギノ角ゴ Pro W3" charset="0"/>
                  <a:cs typeface="ヒラギノ角ゴ Pro W3" charset="0"/>
                  <a:sym typeface="Lucida Grande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Lucida Grande" charset="0"/>
                  <a:ea typeface="ヒラギノ角ゴ Pro W3" charset="0"/>
                  <a:cs typeface="ヒラギノ角ゴ Pro W3" charset="0"/>
                  <a:sym typeface="Lucida Grande" charset="0"/>
                </a:defRPr>
              </a:lvl9pPr>
            </a:lstStyle>
            <a:p>
              <a:pPr eaLnBrk="1" hangingPunct="1"/>
              <a:r>
                <a:rPr lang="en-US" sz="1400" i="1" dirty="0" smtClean="0"/>
                <a:t>Highly dynamic visualization</a:t>
              </a:r>
            </a:p>
            <a:p>
              <a:pPr eaLnBrk="1" hangingPunct="1"/>
              <a:r>
                <a:rPr lang="en-US" sz="1400" i="1" dirty="0" smtClean="0"/>
                <a:t>(so dynamic, it’s hard to capture)</a:t>
              </a:r>
              <a:endParaRPr lang="en-US" sz="1400" i="1" dirty="0"/>
            </a:p>
          </p:txBody>
        </p:sp>
      </p:grpSp>
      <p:pic>
        <p:nvPicPr>
          <p:cNvPr id="9" name="Picture 8" descr="atompy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4246623"/>
            <a:ext cx="5280661" cy="247421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SPNHC'15 Kurator/P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530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5181600"/>
            <a:ext cx="3223846" cy="1676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8600" y="76200"/>
            <a:ext cx="8915400" cy="990600"/>
          </a:xfrm>
        </p:spPr>
        <p:txBody>
          <a:bodyPr/>
          <a:lstStyle/>
          <a:p>
            <a:pPr algn="l"/>
            <a:r>
              <a:rPr lang="en-US" dirty="0" smtClean="0"/>
              <a:t>It’s time to Shift Control …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28600" y="1447800"/>
            <a:ext cx="8915400" cy="5045075"/>
          </a:xfrm>
        </p:spPr>
        <p:txBody>
          <a:bodyPr>
            <a:normAutofit/>
          </a:bodyPr>
          <a:lstStyle/>
          <a:p>
            <a:r>
              <a:rPr lang="en-US" dirty="0" smtClean="0"/>
              <a:t>… back from being </a:t>
            </a:r>
            <a:r>
              <a:rPr lang="en-US" b="1" dirty="0" smtClean="0"/>
              <a:t>consumers</a:t>
            </a:r>
            <a:r>
              <a:rPr lang="en-US" dirty="0" smtClean="0"/>
              <a:t> of tools </a:t>
            </a:r>
          </a:p>
          <a:p>
            <a:pPr marL="457200" lvl="1" indent="0">
              <a:buNone/>
            </a:pPr>
            <a:r>
              <a:rPr lang="en-US" i="1" dirty="0" smtClean="0"/>
              <a:t>“Just click here!”</a:t>
            </a:r>
          </a:p>
          <a:p>
            <a:r>
              <a:rPr lang="en-US" dirty="0" smtClean="0"/>
              <a:t>... to </a:t>
            </a:r>
            <a:r>
              <a:rPr lang="en-US" b="1" dirty="0" smtClean="0"/>
              <a:t>tool</a:t>
            </a:r>
            <a:r>
              <a:rPr lang="en-US" dirty="0" smtClean="0"/>
              <a:t> </a:t>
            </a:r>
            <a:r>
              <a:rPr lang="en-US" b="1" dirty="0" smtClean="0"/>
              <a:t>makers</a:t>
            </a:r>
            <a:r>
              <a:rPr lang="en-US" dirty="0" smtClean="0"/>
              <a:t>!</a:t>
            </a:r>
            <a:endParaRPr lang="en-US" dirty="0"/>
          </a:p>
          <a:p>
            <a:endParaRPr lang="en-US" b="1" dirty="0" smtClean="0"/>
          </a:p>
          <a:p>
            <a:r>
              <a:rPr lang="en-US" b="1" dirty="0" smtClean="0"/>
              <a:t>Kurator/P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Yes, develop for end users …  </a:t>
            </a:r>
          </a:p>
          <a:p>
            <a:pPr lvl="1"/>
            <a:r>
              <a:rPr lang="en-US" dirty="0" smtClean="0"/>
              <a:t>… but don’t forget the </a:t>
            </a:r>
            <a:r>
              <a:rPr lang="en-US" b="1" dirty="0" smtClean="0"/>
              <a:t>tool</a:t>
            </a:r>
            <a:r>
              <a:rPr lang="en-US" dirty="0" smtClean="0"/>
              <a:t> </a:t>
            </a:r>
            <a:r>
              <a:rPr lang="en-US" b="1" dirty="0" smtClean="0"/>
              <a:t>makers</a:t>
            </a:r>
            <a:r>
              <a:rPr lang="en-US" dirty="0" smtClean="0"/>
              <a:t>!</a:t>
            </a:r>
          </a:p>
          <a:p>
            <a:endParaRPr lang="en-US" dirty="0" smtClean="0"/>
          </a:p>
          <a:p>
            <a:r>
              <a:rPr lang="en-US" dirty="0" smtClean="0"/>
              <a:t>Can we do this </a:t>
            </a:r>
            <a:r>
              <a:rPr lang="en-US" b="1" dirty="0" smtClean="0"/>
              <a:t>together</a:t>
            </a:r>
            <a:r>
              <a:rPr lang="en-US" dirty="0" smtClean="0"/>
              <a:t>?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SPNHC'15 Kurator/P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853" y="147893"/>
            <a:ext cx="1954747" cy="129990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0836" y="1151193"/>
            <a:ext cx="1710764" cy="113480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227007"/>
            <a:ext cx="3361764" cy="1524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92508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 do it </a:t>
            </a:r>
            <a:r>
              <a:rPr lang="en-US" b="0" i="1" dirty="0" smtClean="0"/>
              <a:t>(Part 2 of … )</a:t>
            </a:r>
            <a:endParaRPr lang="en-US" b="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Kurator</a:t>
            </a:r>
          </a:p>
          <a:p>
            <a:pPr lvl="1"/>
            <a:r>
              <a:rPr lang="en-US" dirty="0" smtClean="0"/>
              <a:t>Apply workflow technologies and workflow thinking </a:t>
            </a:r>
          </a:p>
          <a:p>
            <a:pPr lvl="1"/>
            <a:r>
              <a:rPr lang="en-US" dirty="0" smtClean="0"/>
              <a:t>… in a technology agnostic way (if possible)</a:t>
            </a:r>
          </a:p>
          <a:p>
            <a:pPr marL="457200" lvl="1" indent="0">
              <a:buNone/>
            </a:pPr>
            <a:r>
              <a:rPr lang="en-US" dirty="0" smtClean="0">
                <a:sym typeface="Wingdings"/>
              </a:rPr>
              <a:t> </a:t>
            </a:r>
            <a:r>
              <a:rPr lang="en-US" dirty="0" smtClean="0"/>
              <a:t>Build a </a:t>
            </a:r>
            <a:r>
              <a:rPr lang="en-US" b="1" dirty="0" smtClean="0"/>
              <a:t>library of curation services </a:t>
            </a:r>
            <a:r>
              <a:rPr lang="en-US" dirty="0" smtClean="0"/>
              <a:t>such that curation workflows can be </a:t>
            </a:r>
            <a:r>
              <a:rPr lang="en-US" b="1" dirty="0" smtClean="0"/>
              <a:t>run from various platforms</a:t>
            </a:r>
          </a:p>
          <a:p>
            <a:pPr lvl="1"/>
            <a:r>
              <a:rPr lang="en-US" dirty="0" smtClean="0"/>
              <a:t>Scientific </a:t>
            </a:r>
            <a:r>
              <a:rPr lang="en-US" b="1" dirty="0" smtClean="0"/>
              <a:t>workflow systems</a:t>
            </a:r>
          </a:p>
          <a:p>
            <a:pPr lvl="2"/>
            <a:r>
              <a:rPr lang="en-US" dirty="0"/>
              <a:t>e</a:t>
            </a:r>
            <a:r>
              <a:rPr lang="en-US" dirty="0" smtClean="0"/>
              <a:t>.g. </a:t>
            </a:r>
            <a:r>
              <a:rPr lang="en-US" dirty="0" err="1" smtClean="0"/>
              <a:t>Restflow</a:t>
            </a:r>
            <a:r>
              <a:rPr lang="en-US" dirty="0" smtClean="0"/>
              <a:t>, Kepler, </a:t>
            </a:r>
            <a:r>
              <a:rPr lang="en-US" dirty="0" err="1" smtClean="0"/>
              <a:t>Taverna</a:t>
            </a:r>
            <a:r>
              <a:rPr lang="en-US" dirty="0" smtClean="0"/>
              <a:t>, Galaxy</a:t>
            </a:r>
          </a:p>
          <a:p>
            <a:pPr lvl="1"/>
            <a:r>
              <a:rPr lang="en-US" b="1" dirty="0" smtClean="0"/>
              <a:t>Other platforms</a:t>
            </a:r>
          </a:p>
          <a:p>
            <a:pPr lvl="2"/>
            <a:r>
              <a:rPr lang="en-US" dirty="0" smtClean="0"/>
              <a:t>e.g. </a:t>
            </a:r>
            <a:r>
              <a:rPr lang="en-US" dirty="0" err="1" smtClean="0"/>
              <a:t>Akka</a:t>
            </a:r>
            <a:r>
              <a:rPr lang="en-US" dirty="0" smtClean="0"/>
              <a:t>, Python-based, …</a:t>
            </a:r>
          </a:p>
          <a:p>
            <a:r>
              <a:rPr lang="en-US" dirty="0" smtClean="0"/>
              <a:t>… leveraging existing technologies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SPNHC'15 Kurator/P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41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 do it </a:t>
            </a:r>
            <a:r>
              <a:rPr lang="en-US" b="0" i="1" dirty="0" smtClean="0"/>
              <a:t>(Part 3 of … )</a:t>
            </a:r>
            <a:endParaRPr lang="en-US" b="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YesWorkflow</a:t>
            </a:r>
            <a:endParaRPr lang="en-US" b="1" dirty="0" smtClean="0"/>
          </a:p>
          <a:p>
            <a:pPr lvl="1"/>
            <a:r>
              <a:rPr lang="en-US" dirty="0" smtClean="0"/>
              <a:t>Grass-roots effort (goes well with stone-soup…) </a:t>
            </a:r>
          </a:p>
          <a:p>
            <a:pPr lvl="1"/>
            <a:r>
              <a:rPr lang="en-US" dirty="0" smtClean="0"/>
              <a:t>Scripts + User annotations</a:t>
            </a:r>
          </a:p>
          <a:p>
            <a:pPr lvl="1">
              <a:buFont typeface="Symbol" charset="0"/>
              <a:buChar char=""/>
            </a:pPr>
            <a:r>
              <a:rPr lang="en-US" dirty="0" smtClean="0"/>
              <a:t> Can give us much of </a:t>
            </a:r>
            <a:r>
              <a:rPr lang="en-US" b="1" dirty="0" smtClean="0"/>
              <a:t>ASAP</a:t>
            </a:r>
            <a:r>
              <a:rPr lang="en-US" dirty="0" smtClean="0"/>
              <a:t>!</a:t>
            </a:r>
          </a:p>
          <a:p>
            <a:r>
              <a:rPr lang="en-US" b="1" dirty="0" smtClean="0"/>
              <a:t>Key Ideas:</a:t>
            </a:r>
          </a:p>
          <a:p>
            <a:pPr lvl="1"/>
            <a:r>
              <a:rPr lang="en-US" dirty="0" smtClean="0"/>
              <a:t>Meet the tool makers and researchers (R, Python, …) </a:t>
            </a:r>
          </a:p>
          <a:p>
            <a:pPr lvl="1"/>
            <a:r>
              <a:rPr lang="en-US" dirty="0" smtClean="0"/>
              <a:t>Make them workflow/dataflow thinkers … </a:t>
            </a:r>
          </a:p>
          <a:p>
            <a:pPr lvl="1"/>
            <a:r>
              <a:rPr lang="en-US" dirty="0" smtClean="0"/>
              <a:t>… but giving them workflow benefits (ASAP!) </a:t>
            </a:r>
          </a:p>
          <a:p>
            <a:pPr lvl="1"/>
            <a:r>
              <a:rPr lang="en-US" dirty="0" smtClean="0"/>
              <a:t>… via simple annotations!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SPNHC'15 Kurator/P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65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30051" y="0"/>
            <a:ext cx="9113949" cy="5761318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0600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800000"/>
                </a:solidFill>
                <a:cs typeface="Apple Chancery"/>
              </a:rPr>
              <a:t>SKOPE: S</a:t>
            </a:r>
            <a:r>
              <a:rPr lang="en-US" sz="3600" b="0" dirty="0" smtClean="0">
                <a:solidFill>
                  <a:srgbClr val="800000"/>
                </a:solidFill>
                <a:cs typeface="Apple Chancery"/>
              </a:rPr>
              <a:t>ynthesized </a:t>
            </a:r>
            <a:r>
              <a:rPr lang="en-US" sz="3600" dirty="0" smtClean="0">
                <a:solidFill>
                  <a:srgbClr val="800000"/>
                </a:solidFill>
                <a:cs typeface="Apple Chancery"/>
              </a:rPr>
              <a:t>K</a:t>
            </a:r>
            <a:r>
              <a:rPr lang="en-US" sz="3600" b="0" dirty="0" smtClean="0">
                <a:solidFill>
                  <a:srgbClr val="800000"/>
                </a:solidFill>
                <a:cs typeface="Apple Chancery"/>
              </a:rPr>
              <a:t>nowledge </a:t>
            </a:r>
            <a:r>
              <a:rPr lang="en-US" sz="3600" dirty="0" smtClean="0">
                <a:solidFill>
                  <a:srgbClr val="800000"/>
                </a:solidFill>
                <a:cs typeface="Apple Chancery"/>
              </a:rPr>
              <a:t>O</a:t>
            </a:r>
            <a:r>
              <a:rPr lang="en-US" sz="3600" b="0" dirty="0" smtClean="0">
                <a:solidFill>
                  <a:srgbClr val="800000"/>
                </a:solidFill>
                <a:cs typeface="Apple Chancery"/>
              </a:rPr>
              <a:t>f </a:t>
            </a:r>
            <a:r>
              <a:rPr lang="en-US" sz="3600" dirty="0" smtClean="0">
                <a:solidFill>
                  <a:srgbClr val="800000"/>
                </a:solidFill>
                <a:cs typeface="Apple Chancery"/>
              </a:rPr>
              <a:t>P</a:t>
            </a:r>
            <a:r>
              <a:rPr lang="en-US" sz="3600" b="0" dirty="0" smtClean="0">
                <a:solidFill>
                  <a:srgbClr val="800000"/>
                </a:solidFill>
                <a:cs typeface="Apple Chancery"/>
              </a:rPr>
              <a:t>ast </a:t>
            </a:r>
            <a:r>
              <a:rPr lang="en-US" sz="3600" dirty="0" smtClean="0">
                <a:solidFill>
                  <a:srgbClr val="800000"/>
                </a:solidFill>
                <a:cs typeface="Apple Chancery"/>
              </a:rPr>
              <a:t>E</a:t>
            </a:r>
            <a:r>
              <a:rPr lang="en-US" sz="3600" b="0" dirty="0" smtClean="0">
                <a:solidFill>
                  <a:srgbClr val="800000"/>
                </a:solidFill>
                <a:cs typeface="Apple Chancery"/>
              </a:rPr>
              <a:t>nvironments</a:t>
            </a:r>
            <a:endParaRPr lang="en-US" sz="3600" b="0" dirty="0">
              <a:solidFill>
                <a:srgbClr val="8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SPNHC'15 Kurator/P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0051" y="914400"/>
            <a:ext cx="9113949" cy="4906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 smtClean="0"/>
              <a:t>Bocinsky</a:t>
            </a:r>
            <a:r>
              <a:rPr lang="en-US" sz="2400" dirty="0" smtClean="0"/>
              <a:t>, Kohler </a:t>
            </a:r>
            <a:r>
              <a:rPr lang="en-US" sz="2400" i="1" dirty="0" smtClean="0"/>
              <a:t>et al. </a:t>
            </a:r>
            <a:r>
              <a:rPr lang="en-US" sz="2400" dirty="0" smtClean="0"/>
              <a:t>study rain</a:t>
            </a:r>
            <a:r>
              <a:rPr lang="en-US" sz="2400" dirty="0"/>
              <a:t>-fed maize </a:t>
            </a:r>
            <a:r>
              <a:rPr lang="en-US" sz="2400" dirty="0" smtClean="0"/>
              <a:t>of</a:t>
            </a:r>
            <a:r>
              <a:rPr lang="en-US" sz="2400" b="1" dirty="0"/>
              <a:t> </a:t>
            </a:r>
            <a:r>
              <a:rPr lang="en-US" sz="2400" b="1" dirty="0" smtClean="0"/>
              <a:t>Anasazi</a:t>
            </a:r>
            <a:r>
              <a:rPr lang="en-US" sz="2400" dirty="0" smtClean="0"/>
              <a:t> </a:t>
            </a:r>
          </a:p>
          <a:p>
            <a:pPr lvl="1"/>
            <a:r>
              <a:rPr lang="en-US" sz="2000" dirty="0" smtClean="0"/>
              <a:t>Four Corners; AD </a:t>
            </a:r>
            <a:r>
              <a:rPr lang="en-US" sz="2000" dirty="0"/>
              <a:t>600–</a:t>
            </a:r>
            <a:r>
              <a:rPr lang="en-US" sz="2000" dirty="0" smtClean="0"/>
              <a:t>1500.</a:t>
            </a:r>
            <a:r>
              <a:rPr lang="en-US" sz="2000" dirty="0"/>
              <a:t> </a:t>
            </a:r>
            <a:r>
              <a:rPr lang="en-US" sz="2000" b="1" dirty="0" smtClean="0"/>
              <a:t>Climate </a:t>
            </a:r>
            <a:r>
              <a:rPr lang="en-US" sz="2000" b="1" dirty="0"/>
              <a:t>change </a:t>
            </a:r>
            <a:r>
              <a:rPr lang="en-US" sz="2000" dirty="0" smtClean="0"/>
              <a:t>influenced </a:t>
            </a:r>
            <a:r>
              <a:rPr lang="en-US" sz="2000" b="1" dirty="0" smtClean="0"/>
              <a:t>Mesa </a:t>
            </a:r>
            <a:r>
              <a:rPr lang="en-US" sz="2000" b="1" dirty="0"/>
              <a:t>Verde </a:t>
            </a:r>
            <a:r>
              <a:rPr lang="en-US" sz="2000" b="1" dirty="0" smtClean="0"/>
              <a:t>Migrations</a:t>
            </a:r>
            <a:r>
              <a:rPr lang="en-US" sz="2000" dirty="0" smtClean="0"/>
              <a:t>; late </a:t>
            </a:r>
            <a:r>
              <a:rPr lang="en-US" sz="2000" dirty="0"/>
              <a:t>13th century </a:t>
            </a:r>
            <a:r>
              <a:rPr lang="en-US" sz="2000" dirty="0" smtClean="0"/>
              <a:t>AD. Uses </a:t>
            </a:r>
            <a:r>
              <a:rPr lang="en-US" sz="2000" b="1" dirty="0" smtClean="0"/>
              <a:t>network </a:t>
            </a:r>
            <a:r>
              <a:rPr lang="en-US" sz="2000" b="1" dirty="0"/>
              <a:t>of tree-ring chronologies </a:t>
            </a:r>
            <a:r>
              <a:rPr lang="en-US" sz="2000" dirty="0" smtClean="0"/>
              <a:t>to </a:t>
            </a:r>
            <a:r>
              <a:rPr lang="en-US" sz="2000" b="1" dirty="0"/>
              <a:t>reconstruct a </a:t>
            </a:r>
            <a:r>
              <a:rPr lang="en-US" sz="2000" b="1" dirty="0" err="1"/>
              <a:t>spatio</a:t>
            </a:r>
            <a:r>
              <a:rPr lang="en-US" sz="2000" b="1" dirty="0"/>
              <a:t>-temporal climate </a:t>
            </a:r>
            <a:r>
              <a:rPr lang="en-US" sz="2000" dirty="0"/>
              <a:t>field at a fairly high resolution (~800 m) from AD 1–</a:t>
            </a:r>
            <a:r>
              <a:rPr lang="en-US" sz="2000" dirty="0" smtClean="0"/>
              <a:t>2000. Algorithm estimates joint </a:t>
            </a:r>
            <a:r>
              <a:rPr lang="en-US" sz="2000" dirty="0"/>
              <a:t>information in </a:t>
            </a:r>
            <a:r>
              <a:rPr lang="en-US" sz="2000" dirty="0" smtClean="0"/>
              <a:t>tree</a:t>
            </a:r>
            <a:r>
              <a:rPr lang="en-US" sz="2000" dirty="0"/>
              <a:t>-rings </a:t>
            </a:r>
            <a:r>
              <a:rPr lang="en-US" sz="2000" dirty="0" smtClean="0"/>
              <a:t>and a </a:t>
            </a:r>
            <a:r>
              <a:rPr lang="en-US" sz="2000" dirty="0"/>
              <a:t>climate signal to identify </a:t>
            </a:r>
            <a:r>
              <a:rPr lang="en-US" sz="2000" dirty="0" smtClean="0"/>
              <a:t>“best” </a:t>
            </a:r>
            <a:r>
              <a:rPr lang="en-US" sz="2000" dirty="0"/>
              <a:t> </a:t>
            </a:r>
            <a:r>
              <a:rPr lang="en-US" sz="2000" dirty="0" smtClean="0"/>
              <a:t>tree</a:t>
            </a:r>
            <a:r>
              <a:rPr lang="en-US" sz="2000" dirty="0"/>
              <a:t>-ring chronologies for </a:t>
            </a:r>
            <a:r>
              <a:rPr lang="en-US" sz="2000" dirty="0" smtClean="0"/>
              <a:t>climate reconstructing.</a:t>
            </a:r>
            <a:endParaRPr lang="en-US" sz="2000" dirty="0"/>
          </a:p>
        </p:txBody>
      </p:sp>
      <p:pic>
        <p:nvPicPr>
          <p:cNvPr id="12" name="Picture 11" descr="GROWING_NICHE_1247_UNION.pd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9" y="2819400"/>
            <a:ext cx="3886201" cy="29911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9" name="Rectangle 8"/>
          <p:cNvSpPr/>
          <p:nvPr/>
        </p:nvSpPr>
        <p:spPr>
          <a:xfrm>
            <a:off x="3236876" y="3588603"/>
            <a:ext cx="5602324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K. </a:t>
            </a:r>
            <a:r>
              <a:rPr lang="en-US" sz="1600" b="1" dirty="0" err="1" smtClean="0"/>
              <a:t>Bocinsky</a:t>
            </a:r>
            <a:r>
              <a:rPr lang="en-US" sz="1600" dirty="0"/>
              <a:t>, </a:t>
            </a:r>
            <a:r>
              <a:rPr lang="en-US" sz="1600" dirty="0" smtClean="0"/>
              <a:t>T. </a:t>
            </a:r>
            <a:r>
              <a:rPr lang="en-US" sz="1600" b="1" dirty="0" smtClean="0"/>
              <a:t>Kohler</a:t>
            </a:r>
            <a:r>
              <a:rPr lang="en-US" sz="1600" dirty="0" smtClean="0"/>
              <a:t>, A </a:t>
            </a:r>
            <a:r>
              <a:rPr lang="en-US" sz="1600" dirty="0"/>
              <a:t>2000-year reconstruction of the rain-fed maize agricultural niche in the US Southwest. </a:t>
            </a:r>
            <a:r>
              <a:rPr lang="en-US" sz="1600" b="1" i="1" dirty="0"/>
              <a:t>Nature</a:t>
            </a:r>
            <a:r>
              <a:rPr lang="en-US" sz="1600" i="1" dirty="0"/>
              <a:t> </a:t>
            </a:r>
            <a:r>
              <a:rPr lang="en-US" sz="1600" b="1" i="1" dirty="0" smtClean="0"/>
              <a:t>Communications</a:t>
            </a:r>
            <a:r>
              <a:rPr lang="en-US" sz="1600" i="1" dirty="0" smtClean="0"/>
              <a:t>. </a:t>
            </a:r>
            <a:r>
              <a:rPr lang="fr-FR" sz="1600" dirty="0"/>
              <a:t>doi:10.1038/ncomms6618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426043" y="4152756"/>
            <a:ext cx="8746533" cy="2705244"/>
            <a:chOff x="426043" y="4152756"/>
            <a:chExt cx="8746533" cy="2705244"/>
          </a:xfrm>
        </p:grpSpPr>
        <p:pic>
          <p:nvPicPr>
            <p:cNvPr id="2" name="Picture 1" descr="AffyGo.png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6043" y="4152756"/>
              <a:ext cx="8336957" cy="270524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01600" cap="sq">
              <a:solidFill>
                <a:srgbClr val="FDFDFD"/>
              </a:solidFill>
              <a:miter lim="800000"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sp>
          <p:nvSpPr>
            <p:cNvPr id="10" name="TextBox 9"/>
            <p:cNvSpPr txBox="1"/>
            <p:nvPr/>
          </p:nvSpPr>
          <p:spPr>
            <a:xfrm>
              <a:off x="3962400" y="5877580"/>
              <a:ext cx="52101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FF0000"/>
                  </a:solidFill>
                  <a:latin typeface="Apple Chancery"/>
                  <a:cs typeface="Apple Chancery"/>
                </a:rPr>
                <a:t>… implemented as an R Script … </a:t>
              </a:r>
              <a:endParaRPr lang="en-US" sz="2800" b="1" dirty="0">
                <a:solidFill>
                  <a:srgbClr val="FF0000"/>
                </a:solidFill>
                <a:latin typeface="Apple Chancery"/>
                <a:cs typeface="Apple Chancery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6717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ll-over-the-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0" y="1394460"/>
            <a:ext cx="4046220" cy="3824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7042" name="Title 1"/>
          <p:cNvSpPr>
            <a:spLocks noGrp="1"/>
          </p:cNvSpPr>
          <p:nvPr>
            <p:ph type="title"/>
          </p:nvPr>
        </p:nvSpPr>
        <p:spPr>
          <a:xfrm>
            <a:off x="182880" y="68580"/>
            <a:ext cx="8801100" cy="8001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 charset="0"/>
                <a:ea typeface="Osaka" charset="0"/>
                <a:cs typeface="Osaka" charset="0"/>
              </a:rPr>
              <a:t>Problem: Data &amp; Metadata Quality</a:t>
            </a:r>
            <a:endParaRPr lang="en-US" sz="3600" dirty="0">
              <a:latin typeface="Arial" charset="0"/>
              <a:ea typeface="Osaka" charset="0"/>
              <a:cs typeface="Osaka" charset="0"/>
            </a:endParaRP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114300" y="822960"/>
            <a:ext cx="4732020" cy="576072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400" dirty="0">
                <a:ea typeface="Osaka" charset="0"/>
                <a:cs typeface="Osaka" charset="0"/>
              </a:rPr>
              <a:t>Collections &amp; occurrence data </a:t>
            </a:r>
            <a:r>
              <a:rPr lang="en-US" sz="2400" dirty="0" smtClean="0">
                <a:ea typeface="Osaka" charset="0"/>
                <a:cs typeface="Osaka" charset="0"/>
              </a:rPr>
              <a:t>can be </a:t>
            </a:r>
            <a:r>
              <a:rPr lang="en-US" sz="2400" b="1" dirty="0" smtClean="0">
                <a:solidFill>
                  <a:srgbClr val="FF0000"/>
                </a:solidFill>
                <a:ea typeface="Osaka" charset="0"/>
                <a:cs typeface="Osaka" charset="0"/>
              </a:rPr>
              <a:t>all </a:t>
            </a:r>
            <a:r>
              <a:rPr lang="en-US" sz="2400" b="1" dirty="0">
                <a:solidFill>
                  <a:srgbClr val="FF0000"/>
                </a:solidFill>
                <a:ea typeface="Osaka" charset="0"/>
                <a:cs typeface="Osaka" charset="0"/>
              </a:rPr>
              <a:t>over the map</a:t>
            </a:r>
          </a:p>
          <a:p>
            <a:pPr>
              <a:defRPr/>
            </a:pPr>
            <a:r>
              <a:rPr lang="en-US" sz="2000" dirty="0" smtClean="0">
                <a:ea typeface="Osaka" charset="0"/>
                <a:cs typeface="Osaka" charset="0"/>
              </a:rPr>
              <a:t>Examples:</a:t>
            </a:r>
            <a:endParaRPr lang="en-US" sz="2000" dirty="0">
              <a:ea typeface="Osaka" charset="0"/>
              <a:cs typeface="Osaka" charset="0"/>
            </a:endParaRPr>
          </a:p>
          <a:p>
            <a:pPr lvl="1">
              <a:defRPr/>
            </a:pPr>
            <a:r>
              <a:rPr lang="en-US" sz="2000" dirty="0" err="1" smtClean="0">
                <a:ea typeface="Osaka" charset="0"/>
                <a:cs typeface="Osaka" charset="0"/>
              </a:rPr>
              <a:t>Lat</a:t>
            </a:r>
            <a:r>
              <a:rPr lang="en-US" sz="2000" dirty="0">
                <a:ea typeface="Osaka" charset="0"/>
                <a:cs typeface="Osaka" charset="0"/>
              </a:rPr>
              <a:t>/Long transposition</a:t>
            </a:r>
            <a:r>
              <a:rPr lang="en-US" sz="2000" dirty="0" smtClean="0">
                <a:ea typeface="Osaka" charset="0"/>
                <a:cs typeface="Osaka" charset="0"/>
              </a:rPr>
              <a:t>, other geo-ref issues (projections, …)</a:t>
            </a:r>
            <a:endParaRPr lang="en-US" sz="2000" dirty="0">
              <a:ea typeface="Osaka" charset="0"/>
              <a:cs typeface="Osaka" charset="0"/>
            </a:endParaRPr>
          </a:p>
          <a:p>
            <a:pPr lvl="1">
              <a:defRPr/>
            </a:pPr>
            <a:r>
              <a:rPr lang="en-US" sz="2000" dirty="0" smtClean="0">
                <a:ea typeface="Osaka" charset="0"/>
                <a:cs typeface="Osaka" charset="0"/>
              </a:rPr>
              <a:t>Scientific Names (spelling errors, other) </a:t>
            </a:r>
          </a:p>
          <a:p>
            <a:pPr lvl="1">
              <a:defRPr/>
            </a:pPr>
            <a:r>
              <a:rPr lang="en-US" sz="2000" dirty="0" smtClean="0">
                <a:ea typeface="Osaka" charset="0"/>
                <a:cs typeface="Osaka" charset="0"/>
              </a:rPr>
              <a:t>Data </a:t>
            </a:r>
            <a:r>
              <a:rPr lang="en-US" sz="2000" dirty="0">
                <a:ea typeface="Osaka" charset="0"/>
                <a:cs typeface="Osaka" charset="0"/>
              </a:rPr>
              <a:t>entry/creation, </a:t>
            </a:r>
            <a:r>
              <a:rPr lang="ja-JP" altLang="en-US" sz="2000" dirty="0">
                <a:ea typeface="Osaka" charset="0"/>
                <a:cs typeface="Osaka" charset="0"/>
              </a:rPr>
              <a:t>“</a:t>
            </a:r>
            <a:r>
              <a:rPr lang="en-US" altLang="ja-JP" sz="2000" dirty="0">
                <a:ea typeface="Osaka" charset="0"/>
                <a:cs typeface="Osaka" charset="0"/>
              </a:rPr>
              <a:t>fuzzy</a:t>
            </a:r>
            <a:r>
              <a:rPr lang="ja-JP" altLang="en-US" sz="2000" dirty="0">
                <a:ea typeface="Osaka" charset="0"/>
                <a:cs typeface="Osaka" charset="0"/>
              </a:rPr>
              <a:t>”</a:t>
            </a:r>
            <a:r>
              <a:rPr lang="en-US" altLang="ja-JP" sz="2000" dirty="0">
                <a:ea typeface="Osaka" charset="0"/>
                <a:cs typeface="Osaka" charset="0"/>
              </a:rPr>
              <a:t> data, naming issues, bit rot, data conversions and transformations, schema mappings, </a:t>
            </a:r>
            <a:r>
              <a:rPr lang="en-US" altLang="ja-JP" sz="2000" dirty="0" smtClean="0">
                <a:ea typeface="Osaka" charset="0"/>
                <a:cs typeface="Osaka" charset="0"/>
              </a:rPr>
              <a:t>… </a:t>
            </a:r>
            <a:endParaRPr lang="en-US" altLang="ja-JP" sz="2000" i="1" dirty="0" smtClean="0">
              <a:ea typeface="Osaka" charset="0"/>
              <a:cs typeface="Osaka" charset="0"/>
            </a:endParaRPr>
          </a:p>
          <a:p>
            <a:pPr>
              <a:defRPr/>
            </a:pPr>
            <a:r>
              <a:rPr lang="en-US" sz="2000" dirty="0" smtClean="0">
                <a:ea typeface="Osaka" charset="0"/>
                <a:cs typeface="Osaka" charset="0"/>
              </a:rPr>
              <a:t>Related:</a:t>
            </a:r>
          </a:p>
          <a:p>
            <a:pPr lvl="1">
              <a:defRPr/>
            </a:pPr>
            <a:r>
              <a:rPr lang="en-US" sz="2000" dirty="0" smtClean="0">
                <a:ea typeface="Osaka" charset="0"/>
                <a:cs typeface="Osaka" charset="0"/>
              </a:rPr>
              <a:t>Filtered</a:t>
            </a:r>
            <a:r>
              <a:rPr lang="en-US" sz="2000" dirty="0">
                <a:ea typeface="Osaka" charset="0"/>
                <a:cs typeface="Osaka" charset="0"/>
              </a:rPr>
              <a:t>-</a:t>
            </a:r>
            <a:r>
              <a:rPr lang="en-US" sz="2000" dirty="0" smtClean="0">
                <a:ea typeface="Osaka" charset="0"/>
                <a:cs typeface="Osaka" charset="0"/>
              </a:rPr>
              <a:t>Push</a:t>
            </a:r>
            <a:endParaRPr lang="en-US" sz="2000" dirty="0">
              <a:ea typeface="Osaka" charset="0"/>
              <a:cs typeface="Osaka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SPNHC'15 Kurator/P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EDF1F9"/>
              </a:clrFrom>
              <a:clrTo>
                <a:srgbClr val="EDF1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3852"/>
          <a:stretch>
            <a:fillRect/>
          </a:stretch>
        </p:blipFill>
        <p:spPr bwMode="auto">
          <a:xfrm>
            <a:off x="3924300" y="6096000"/>
            <a:ext cx="1409700" cy="462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6020752"/>
            <a:ext cx="2057400" cy="608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840" y="5882640"/>
            <a:ext cx="822960" cy="82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illinoi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5889467"/>
            <a:ext cx="3038475" cy="69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622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0600"/>
          </a:xfrm>
        </p:spPr>
        <p:txBody>
          <a:bodyPr/>
          <a:lstStyle/>
          <a:p>
            <a:r>
              <a:rPr lang="en-US" dirty="0" smtClean="0"/>
              <a:t>User Comments: YW Annotations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SPNHC'15 Kurator/P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2" name="Picture 1" descr="Affy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0"/>
            <a:ext cx="9144000" cy="5330628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1981200" y="838200"/>
            <a:ext cx="7086600" cy="5654675"/>
            <a:chOff x="1981200" y="838200"/>
            <a:chExt cx="7086600" cy="5654675"/>
          </a:xfrm>
        </p:grpSpPr>
        <p:sp>
          <p:nvSpPr>
            <p:cNvPr id="3" name="TextBox 2"/>
            <p:cNvSpPr txBox="1"/>
            <p:nvPr/>
          </p:nvSpPr>
          <p:spPr>
            <a:xfrm>
              <a:off x="6019800" y="838200"/>
              <a:ext cx="3048000" cy="5355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  <a:latin typeface="Courier New"/>
                  <a:cs typeface="Courier New"/>
                </a:rPr>
                <a:t>@begin </a:t>
              </a:r>
              <a:r>
                <a:rPr lang="en-US" dirty="0" err="1" smtClean="0">
                  <a:solidFill>
                    <a:srgbClr val="FF0000"/>
                  </a:solidFill>
                  <a:latin typeface="Courier New"/>
                  <a:cs typeface="Courier New"/>
                </a:rPr>
                <a:t>GO_Analysis</a:t>
              </a:r>
              <a:endParaRPr lang="en-US" dirty="0" smtClean="0">
                <a:solidFill>
                  <a:srgbClr val="FF0000"/>
                </a:solidFill>
                <a:latin typeface="Courier New"/>
                <a:cs typeface="Courier New"/>
              </a:endParaRPr>
            </a:p>
            <a:p>
              <a:endParaRPr lang="en-US" dirty="0" smtClean="0">
                <a:solidFill>
                  <a:srgbClr val="FF0000"/>
                </a:solidFill>
                <a:latin typeface="Courier New"/>
                <a:cs typeface="Courier New"/>
              </a:endParaRPr>
            </a:p>
            <a:p>
              <a:r>
                <a:rPr lang="en-US" b="1" dirty="0" smtClean="0">
                  <a:solidFill>
                    <a:srgbClr val="FF0000"/>
                  </a:solidFill>
                  <a:latin typeface="Courier New"/>
                  <a:cs typeface="Courier New"/>
                </a:rPr>
                <a:t>@in </a:t>
              </a:r>
              <a:r>
                <a:rPr lang="en-US" dirty="0" err="1" smtClean="0">
                  <a:solidFill>
                    <a:srgbClr val="FF0000"/>
                  </a:solidFill>
                  <a:latin typeface="Courier New"/>
                  <a:cs typeface="Courier New"/>
                </a:rPr>
                <a:t>hgCutoff</a:t>
              </a:r>
              <a:endParaRPr lang="en-US" dirty="0" smtClean="0">
                <a:solidFill>
                  <a:srgbClr val="FF0000"/>
                </a:solidFill>
                <a:latin typeface="Courier New"/>
                <a:cs typeface="Courier New"/>
              </a:endParaRPr>
            </a:p>
            <a:p>
              <a:r>
                <a:rPr lang="en-US" b="1" dirty="0" smtClean="0">
                  <a:solidFill>
                    <a:srgbClr val="FF0000"/>
                  </a:solidFill>
                  <a:latin typeface="Courier New"/>
                  <a:cs typeface="Courier New"/>
                </a:rPr>
                <a:t>@in </a:t>
              </a:r>
              <a:r>
                <a:rPr lang="en-US" dirty="0" smtClean="0">
                  <a:solidFill>
                    <a:srgbClr val="FF0000"/>
                  </a:solidFill>
                  <a:latin typeface="Courier New"/>
                  <a:cs typeface="Courier New"/>
                </a:rPr>
                <a:t>…</a:t>
              </a:r>
            </a:p>
            <a:p>
              <a:endParaRPr lang="en-US" dirty="0" smtClean="0">
                <a:solidFill>
                  <a:srgbClr val="FF0000"/>
                </a:solidFill>
                <a:latin typeface="Courier New"/>
                <a:cs typeface="Courier New"/>
              </a:endParaRPr>
            </a:p>
            <a:p>
              <a:r>
                <a:rPr lang="en-US" b="1" dirty="0" smtClean="0">
                  <a:solidFill>
                    <a:srgbClr val="FF0000"/>
                  </a:solidFill>
                  <a:latin typeface="Courier New"/>
                  <a:cs typeface="Courier New"/>
                </a:rPr>
                <a:t>@out </a:t>
              </a:r>
              <a:r>
                <a:rPr lang="en-US" dirty="0" err="1" smtClean="0">
                  <a:solidFill>
                    <a:srgbClr val="FF0000"/>
                  </a:solidFill>
                  <a:latin typeface="Courier New"/>
                  <a:cs typeface="Courier New"/>
                </a:rPr>
                <a:t>BP_Summl_file</a:t>
              </a:r>
              <a:endParaRPr lang="en-US" dirty="0" smtClean="0">
                <a:solidFill>
                  <a:srgbClr val="FF0000"/>
                </a:solidFill>
                <a:latin typeface="Courier New"/>
                <a:cs typeface="Courier New"/>
              </a:endParaRPr>
            </a:p>
            <a:p>
              <a:r>
                <a:rPr lang="en-US" b="1" dirty="0" smtClean="0">
                  <a:solidFill>
                    <a:srgbClr val="FF0000"/>
                  </a:solidFill>
                  <a:latin typeface="Courier New"/>
                  <a:cs typeface="Courier New"/>
                </a:rPr>
                <a:t>@out </a:t>
              </a:r>
              <a:r>
                <a:rPr lang="en-US" dirty="0" smtClean="0">
                  <a:solidFill>
                    <a:srgbClr val="FF0000"/>
                  </a:solidFill>
                  <a:latin typeface="Courier New"/>
                  <a:cs typeface="Courier New"/>
                </a:rPr>
                <a:t>… </a:t>
              </a:r>
            </a:p>
            <a:p>
              <a:endParaRPr lang="en-US" dirty="0" smtClean="0">
                <a:solidFill>
                  <a:srgbClr val="FF0000"/>
                </a:solidFill>
                <a:latin typeface="Courier New"/>
                <a:cs typeface="Courier New"/>
              </a:endParaRPr>
            </a:p>
            <a:p>
              <a:endParaRPr lang="en-US" dirty="0">
                <a:solidFill>
                  <a:srgbClr val="FF0000"/>
                </a:solidFill>
                <a:latin typeface="Courier New"/>
                <a:cs typeface="Courier New"/>
              </a:endParaRPr>
            </a:p>
            <a:p>
              <a:endParaRPr lang="en-US" dirty="0" smtClean="0">
                <a:solidFill>
                  <a:srgbClr val="FF0000"/>
                </a:solidFill>
                <a:latin typeface="Courier New"/>
                <a:cs typeface="Courier New"/>
              </a:endParaRPr>
            </a:p>
            <a:p>
              <a:endParaRPr lang="en-US" dirty="0">
                <a:solidFill>
                  <a:srgbClr val="FF0000"/>
                </a:solidFill>
                <a:latin typeface="Courier New"/>
                <a:cs typeface="Courier New"/>
              </a:endParaRPr>
            </a:p>
            <a:p>
              <a:endParaRPr lang="en-US" dirty="0" smtClean="0">
                <a:solidFill>
                  <a:srgbClr val="FF0000"/>
                </a:solidFill>
                <a:latin typeface="Courier New"/>
                <a:cs typeface="Courier New"/>
              </a:endParaRPr>
            </a:p>
            <a:p>
              <a:endParaRPr lang="en-US" dirty="0">
                <a:solidFill>
                  <a:srgbClr val="FF0000"/>
                </a:solidFill>
                <a:latin typeface="Courier New"/>
                <a:cs typeface="Courier New"/>
              </a:endParaRPr>
            </a:p>
            <a:p>
              <a:endParaRPr lang="en-US" dirty="0" smtClean="0">
                <a:solidFill>
                  <a:srgbClr val="FF0000"/>
                </a:solidFill>
                <a:latin typeface="Courier New"/>
                <a:cs typeface="Courier New"/>
              </a:endParaRPr>
            </a:p>
            <a:p>
              <a:endParaRPr lang="en-US" dirty="0">
                <a:solidFill>
                  <a:srgbClr val="FF0000"/>
                </a:solidFill>
                <a:latin typeface="Courier New"/>
                <a:cs typeface="Courier New"/>
              </a:endParaRPr>
            </a:p>
            <a:p>
              <a:endParaRPr lang="en-US" dirty="0" smtClean="0">
                <a:solidFill>
                  <a:srgbClr val="FF0000"/>
                </a:solidFill>
                <a:latin typeface="Courier New"/>
                <a:cs typeface="Courier New"/>
              </a:endParaRPr>
            </a:p>
            <a:p>
              <a:endParaRPr lang="en-US" dirty="0">
                <a:solidFill>
                  <a:srgbClr val="FF0000"/>
                </a:solidFill>
                <a:latin typeface="Courier New"/>
                <a:cs typeface="Courier New"/>
              </a:endParaRPr>
            </a:p>
            <a:p>
              <a:endParaRPr lang="en-US" dirty="0" smtClean="0">
                <a:solidFill>
                  <a:srgbClr val="FF0000"/>
                </a:solidFill>
                <a:latin typeface="Courier New"/>
                <a:cs typeface="Courier New"/>
              </a:endParaRPr>
            </a:p>
            <a:p>
              <a:r>
                <a:rPr lang="en-US" b="1" dirty="0" smtClean="0">
                  <a:solidFill>
                    <a:srgbClr val="FF0000"/>
                  </a:solidFill>
                  <a:latin typeface="Courier New"/>
                  <a:cs typeface="Courier New"/>
                </a:rPr>
                <a:t>@end </a:t>
              </a:r>
              <a:r>
                <a:rPr lang="en-US" dirty="0" err="1" smtClean="0">
                  <a:solidFill>
                    <a:srgbClr val="FF0000"/>
                  </a:solidFill>
                  <a:latin typeface="Courier New"/>
                  <a:cs typeface="Courier New"/>
                </a:rPr>
                <a:t>GO_Analysis</a:t>
              </a:r>
              <a:endParaRPr lang="en-US" dirty="0">
                <a:solidFill>
                  <a:srgbClr val="FF0000"/>
                </a:solidFill>
                <a:latin typeface="Courier New"/>
                <a:cs typeface="Courier New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1981200" y="914400"/>
              <a:ext cx="4038600" cy="1524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 flipV="1">
              <a:off x="3657600" y="1143000"/>
              <a:ext cx="2362200" cy="4572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 flipV="1">
              <a:off x="5029200" y="1676400"/>
              <a:ext cx="1008971" cy="2286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 flipV="1">
              <a:off x="4648200" y="2057400"/>
              <a:ext cx="1433970" cy="3048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4648200" y="2743200"/>
              <a:ext cx="1389971" cy="1524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2514600" y="6019800"/>
              <a:ext cx="3505200" cy="47307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1681084" y="6308209"/>
            <a:ext cx="600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urier New"/>
                <a:cs typeface="Courier New"/>
              </a:rPr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625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imple_proces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685800"/>
            <a:ext cx="9144000" cy="1962848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Get 3 views for the price of 1!</a:t>
            </a:r>
            <a:endParaRPr lang="en-US" b="0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SPNHC'15 Kurator/P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9" name="Picture 8" descr="simple_dat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2819400"/>
            <a:ext cx="9144000" cy="1413164"/>
          </a:xfrm>
          <a:prstGeom prst="rect">
            <a:avLst/>
          </a:prstGeom>
        </p:spPr>
      </p:pic>
      <p:pic>
        <p:nvPicPr>
          <p:cNvPr id="10" name="Picture 9" descr="simple_combine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4705957"/>
            <a:ext cx="9144000" cy="12376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391400" y="2286000"/>
            <a:ext cx="145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chemeClr val="tx2"/>
                </a:solidFill>
              </a:rPr>
              <a:t>Process view</a:t>
            </a:r>
            <a:endParaRPr lang="en-US" b="1" i="1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79308" y="3821668"/>
            <a:ext cx="12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1F497D"/>
                </a:solidFill>
              </a:rPr>
              <a:t>Data view</a:t>
            </a:r>
            <a:endParaRPr lang="en-US" b="1" i="1" dirty="0">
              <a:solidFill>
                <a:srgbClr val="1F497D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91400" y="5574268"/>
            <a:ext cx="1706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1F497D"/>
                </a:solidFill>
              </a:rPr>
              <a:t>Combined view</a:t>
            </a:r>
            <a:endParaRPr lang="en-US" b="1" i="1" dirty="0">
              <a:solidFill>
                <a:srgbClr val="1F497D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082" y="76200"/>
            <a:ext cx="1124318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72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KOPE_combined-cro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400" y="998219"/>
            <a:ext cx="4495800" cy="4945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IMG_20150123_090811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80306">
            <a:off x="606033" y="2814131"/>
            <a:ext cx="2770673" cy="206766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3542" y="0"/>
            <a:ext cx="8910457" cy="990600"/>
          </a:xfrm>
        </p:spPr>
        <p:txBody>
          <a:bodyPr>
            <a:normAutofit/>
          </a:bodyPr>
          <a:lstStyle/>
          <a:p>
            <a:r>
              <a:rPr lang="en-US" sz="3600" dirty="0" err="1"/>
              <a:t>Paleoclimate</a:t>
            </a:r>
            <a:r>
              <a:rPr lang="en-US" sz="3600" dirty="0"/>
              <a:t> </a:t>
            </a:r>
            <a:r>
              <a:rPr lang="en-US" sz="3600" dirty="0" smtClean="0"/>
              <a:t>Reconstruction </a:t>
            </a:r>
            <a:r>
              <a:rPr lang="en-US" sz="3200" b="0" dirty="0" smtClean="0"/>
              <a:t>(</a:t>
            </a:r>
            <a:r>
              <a:rPr lang="en-US" sz="3200" b="0" dirty="0" err="1" smtClean="0"/>
              <a:t>EnviRecon.org</a:t>
            </a:r>
            <a:r>
              <a:rPr lang="en-US" sz="3200" b="0" dirty="0" smtClean="0"/>
              <a:t>)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SPNHC'15 Kurator/P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52400" y="914400"/>
            <a:ext cx="4419600" cy="2259281"/>
          </a:xfrm>
        </p:spPr>
        <p:txBody>
          <a:bodyPr>
            <a:noAutofit/>
          </a:bodyPr>
          <a:lstStyle/>
          <a:p>
            <a:r>
              <a:rPr lang="en-US" sz="2000" dirty="0" smtClean="0"/>
              <a:t>… explained using </a:t>
            </a:r>
            <a:r>
              <a:rPr lang="en-US" sz="2000" b="1" dirty="0" err="1" smtClean="0"/>
              <a:t>YesWorkflow</a:t>
            </a:r>
            <a:r>
              <a:rPr lang="en-US" sz="2000" b="1" dirty="0" smtClean="0"/>
              <a:t>!</a:t>
            </a:r>
          </a:p>
          <a:p>
            <a:endParaRPr lang="en-US" sz="2000" b="1" dirty="0" smtClean="0"/>
          </a:p>
          <a:p>
            <a:pPr marL="0" indent="0">
              <a:buNone/>
            </a:pPr>
            <a:r>
              <a:rPr lang="en-US" sz="2000" dirty="0" smtClean="0"/>
              <a:t>Kyle B., (computational) archaeologist: </a:t>
            </a:r>
          </a:p>
          <a:p>
            <a:pPr marL="0" indent="0">
              <a:buNone/>
            </a:pPr>
            <a:r>
              <a:rPr lang="en-US" sz="1600" i="1" dirty="0" smtClean="0"/>
              <a:t>"It took me about </a:t>
            </a:r>
            <a:r>
              <a:rPr lang="en-US" sz="1600" i="1" dirty="0"/>
              <a:t>20 minutes to comment. Less than an hour to learn and YW-annotate, all-told</a:t>
            </a:r>
            <a:r>
              <a:rPr lang="en-US" sz="1600" i="1" dirty="0" smtClean="0"/>
              <a:t>."</a:t>
            </a:r>
            <a:endParaRPr lang="en-US" sz="1600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0" y="5621253"/>
            <a:ext cx="1498600" cy="47474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6200" y="4953000"/>
            <a:ext cx="163858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800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SKOPE</a:t>
            </a:r>
            <a:endParaRPr lang="en-US" sz="36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8000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79400" y="4953000"/>
            <a:ext cx="164923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Kurator</a:t>
            </a:r>
            <a:endParaRPr lang="en-US" sz="54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 flipH="1" flipV="1">
            <a:off x="685800" y="4953000"/>
            <a:ext cx="23514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rgbClr val="C0504D">
                    <a:alpha val="50000"/>
                  </a:srgbClr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+</a:t>
            </a:r>
            <a:endParaRPr lang="en-US" sz="5400" b="1" spc="200" dirty="0">
              <a:ln w="29210">
                <a:solidFill>
                  <a:schemeClr val="accent3">
                    <a:tint val="10000"/>
                  </a:schemeClr>
                </a:solidFill>
              </a:ln>
              <a:solidFill>
                <a:srgbClr val="C0504D">
                  <a:alpha val="50000"/>
                </a:srgbClr>
              </a:solidFill>
              <a:effectLst>
                <a:innerShdw blurRad="50800" dist="50800" dir="8100000">
                  <a:srgbClr val="7D7D7D">
                    <a:alpha val="73000"/>
                  </a:srgbClr>
                </a:inn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 flipH="1" flipV="1">
            <a:off x="914400" y="5477470"/>
            <a:ext cx="1905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rgbClr val="C0504D">
                    <a:alpha val="50000"/>
                  </a:srgbClr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+</a:t>
            </a:r>
            <a:endParaRPr lang="en-US" sz="5400" b="1" spc="200" dirty="0">
              <a:ln w="29210">
                <a:solidFill>
                  <a:schemeClr val="accent3">
                    <a:tint val="10000"/>
                  </a:schemeClr>
                </a:solidFill>
              </a:ln>
              <a:solidFill>
                <a:srgbClr val="C0504D">
                  <a:alpha val="50000"/>
                </a:srgbClr>
              </a:solidFill>
              <a:effectLst>
                <a:innerShdw blurRad="50800" dist="50800" dir="8100000">
                  <a:srgbClr val="7D7D7D">
                    <a:alpha val="73000"/>
                  </a:srgbClr>
                </a:inn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9703" y="5867400"/>
            <a:ext cx="504890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/>
                </a:solidFill>
              </a:rPr>
              <a:t>=&gt; </a:t>
            </a:r>
            <a:r>
              <a:rPr lang="en-US" sz="44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/>
                </a:solidFill>
              </a:rPr>
              <a:t>YesWorkflow.org</a:t>
            </a:r>
            <a:endParaRPr lang="en-US"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818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Road ahead </a:t>
            </a:r>
            <a:r>
              <a:rPr lang="en-US" b="0" i="1" dirty="0" smtClean="0"/>
              <a:t>… </a:t>
            </a:r>
            <a:endParaRPr lang="en-US" b="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YesWorkflow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… finishing support for </a:t>
            </a:r>
            <a:r>
              <a:rPr lang="en-US" b="1" dirty="0" smtClean="0"/>
              <a:t>retrospective provenance </a:t>
            </a:r>
            <a:r>
              <a:rPr lang="en-US" i="1" dirty="0" smtClean="0"/>
              <a:t>without </a:t>
            </a:r>
            <a:r>
              <a:rPr lang="en-US" dirty="0" smtClean="0"/>
              <a:t>using a runtime provenance recorder!</a:t>
            </a:r>
          </a:p>
          <a:p>
            <a:pPr lvl="1"/>
            <a:r>
              <a:rPr lang="en-US" dirty="0" smtClean="0"/>
              <a:t>Key insight: scientists already leave provenance “bread crumbs” behind! (it’s not an accident!)</a:t>
            </a:r>
          </a:p>
          <a:p>
            <a:pPr lvl="1"/>
            <a:r>
              <a:rPr lang="en-US" dirty="0" smtClean="0"/>
              <a:t>Exploit that via annotations: URI-templates</a:t>
            </a:r>
          </a:p>
          <a:p>
            <a:pPr lvl="1"/>
            <a:endParaRPr lang="en-US" dirty="0"/>
          </a:p>
          <a:p>
            <a:r>
              <a:rPr lang="en-US" b="1" dirty="0" smtClean="0"/>
              <a:t>Kurator</a:t>
            </a:r>
            <a:r>
              <a:rPr lang="en-US" dirty="0" smtClean="0"/>
              <a:t>[/P]:</a:t>
            </a:r>
          </a:p>
          <a:p>
            <a:pPr lvl="1"/>
            <a:r>
              <a:rPr lang="en-US" dirty="0"/>
              <a:t>How </a:t>
            </a:r>
            <a:r>
              <a:rPr lang="en-US" dirty="0" smtClean="0"/>
              <a:t>far</a:t>
            </a:r>
            <a:r>
              <a:rPr lang="en-US" dirty="0"/>
              <a:t> </a:t>
            </a:r>
            <a:r>
              <a:rPr lang="en-US" dirty="0" smtClean="0"/>
              <a:t>can </a:t>
            </a:r>
            <a:r>
              <a:rPr lang="en-US" dirty="0" smtClean="0"/>
              <a:t>we </a:t>
            </a:r>
            <a:r>
              <a:rPr lang="en-US" dirty="0" smtClean="0"/>
              <a:t>go </a:t>
            </a:r>
            <a:r>
              <a:rPr lang="en-US" dirty="0" smtClean="0"/>
              <a:t>towards </a:t>
            </a:r>
            <a:r>
              <a:rPr lang="en-US" dirty="0" smtClean="0"/>
              <a:t>ASAP via YW</a:t>
            </a:r>
            <a:r>
              <a:rPr lang="en-US" dirty="0" smtClean="0"/>
              <a:t>?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SPNHC'15 Kurator/P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44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YesWorkflow.org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SPNHC'15 Kurator/P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Picture 6" descr="Y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71600"/>
            <a:ext cx="8534400" cy="494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72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uri-templat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123439"/>
            <a:ext cx="6781800" cy="2000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YW-RECON: </a:t>
            </a:r>
            <a:r>
              <a:rPr lang="en-US" sz="3600" b="0" dirty="0" smtClean="0"/>
              <a:t>Prospective &amp; Retrospective Provenance … (almost) for free! </a:t>
            </a:r>
            <a:endParaRPr lang="en-US" sz="3600" b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398837"/>
            <a:ext cx="3276600" cy="3001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YW annotations in the script (R, Python, </a:t>
            </a:r>
            <a:r>
              <a:rPr lang="en-US" dirty="0" err="1" smtClean="0"/>
              <a:t>Matlab</a:t>
            </a:r>
            <a:r>
              <a:rPr lang="en-US" dirty="0" smtClean="0"/>
              <a:t>) are used to </a:t>
            </a:r>
            <a:r>
              <a:rPr lang="en-US" b="1" dirty="0" smtClean="0"/>
              <a:t>recreate the workflow view </a:t>
            </a:r>
            <a:r>
              <a:rPr lang="en-US" dirty="0" smtClean="0"/>
              <a:t>from the script …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SPNHC'15 Kurator/P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Picture 6" descr="combined-cro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842887"/>
            <a:ext cx="4965700" cy="3882275"/>
          </a:xfrm>
          <a:prstGeom prst="rect">
            <a:avLst/>
          </a:prstGeom>
        </p:spPr>
      </p:pic>
      <p:sp>
        <p:nvSpPr>
          <p:cNvPr id="2" name="Curved Down Arrow 1"/>
          <p:cNvSpPr/>
          <p:nvPr/>
        </p:nvSpPr>
        <p:spPr>
          <a:xfrm rot="1816930">
            <a:off x="7056442" y="1871928"/>
            <a:ext cx="1587500" cy="914400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781112" y="1057870"/>
            <a:ext cx="12104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YW</a:t>
            </a:r>
            <a:endParaRPr lang="en-US" sz="54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9872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ree-abbrev-cro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0" y="968375"/>
            <a:ext cx="2413000" cy="54991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76199"/>
            <a:ext cx="9144000" cy="892175"/>
          </a:xfrm>
        </p:spPr>
        <p:txBody>
          <a:bodyPr>
            <a:noAutofit/>
          </a:bodyPr>
          <a:lstStyle/>
          <a:p>
            <a:r>
              <a:rPr lang="en-US" sz="3600" dirty="0" smtClean="0"/>
              <a:t>YW-RECON: </a:t>
            </a:r>
            <a:r>
              <a:rPr lang="en-US" sz="3600" b="0" dirty="0" smtClean="0"/>
              <a:t>Prospective &amp; Retrospective Provenance … (almost) for free! </a:t>
            </a:r>
            <a:endParaRPr lang="en-US" sz="3600" b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SPNHC'15 Kurator/P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Picture 6" descr="combined-cro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20849"/>
            <a:ext cx="4737100" cy="3703551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228600" y="4968874"/>
            <a:ext cx="6019800" cy="1889125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FF0000"/>
                </a:solidFill>
              </a:rPr>
              <a:t>URI-templates </a:t>
            </a:r>
            <a:r>
              <a:rPr lang="en-US" sz="2800" b="1" i="1" dirty="0" smtClean="0">
                <a:solidFill>
                  <a:srgbClr val="008000"/>
                </a:solidFill>
              </a:rPr>
              <a:t>link</a:t>
            </a:r>
            <a:r>
              <a:rPr lang="en-US" sz="2800" dirty="0" smtClean="0">
                <a:solidFill>
                  <a:srgbClr val="008000"/>
                </a:solidFill>
              </a:rPr>
              <a:t> </a:t>
            </a:r>
            <a:r>
              <a:rPr lang="en-US" sz="2800" dirty="0" smtClean="0"/>
              <a:t>conceptual entities to </a:t>
            </a:r>
            <a:r>
              <a:rPr lang="en-US" sz="2800" b="1" dirty="0" smtClean="0">
                <a:solidFill>
                  <a:srgbClr val="0000FF"/>
                </a:solidFill>
              </a:rPr>
              <a:t>runtime provenance </a:t>
            </a:r>
            <a:r>
              <a:rPr lang="en-US" sz="2800" dirty="0" smtClean="0"/>
              <a:t>“left behind” by the script author … </a:t>
            </a:r>
          </a:p>
          <a:p>
            <a:r>
              <a:rPr lang="en-US" sz="2800" dirty="0" smtClean="0"/>
              <a:t>… facilitating provenance reconstruction</a:t>
            </a:r>
            <a:endParaRPr lang="en-US" sz="2800" dirty="0" smtClean="0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2057400" y="3886201"/>
            <a:ext cx="2133600" cy="121919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810000" y="5181601"/>
            <a:ext cx="3124200" cy="39687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/>
          <p:nvPr/>
        </p:nvCxnSpPr>
        <p:spPr>
          <a:xfrm>
            <a:off x="5029200" y="3886201"/>
            <a:ext cx="1676400" cy="1219199"/>
          </a:xfrm>
          <a:prstGeom prst="bentConnector3">
            <a:avLst/>
          </a:prstGeom>
          <a:ln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124200" y="4343400"/>
            <a:ext cx="2743200" cy="762000"/>
          </a:xfrm>
          <a:prstGeom prst="line">
            <a:avLst/>
          </a:prstGeom>
          <a:ln>
            <a:solidFill>
              <a:srgbClr val="008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010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Summary: Data Curation with Scientific Workflow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17637"/>
            <a:ext cx="8229600" cy="48307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Scientific Workflows</a:t>
            </a:r>
          </a:p>
          <a:p>
            <a:r>
              <a:rPr lang="en-US" dirty="0" smtClean="0"/>
              <a:t>[</a:t>
            </a:r>
            <a:r>
              <a:rPr lang="en-US" dirty="0"/>
              <a:t>+] </a:t>
            </a:r>
            <a:r>
              <a:rPr lang="en-US" b="1" dirty="0">
                <a:solidFill>
                  <a:srgbClr val="FF0000"/>
                </a:solidFill>
              </a:rPr>
              <a:t>A</a:t>
            </a:r>
            <a:r>
              <a:rPr lang="en-US" dirty="0"/>
              <a:t>utomation</a:t>
            </a:r>
          </a:p>
          <a:p>
            <a:r>
              <a:rPr lang="en-US" dirty="0"/>
              <a:t>[+] </a:t>
            </a:r>
            <a:r>
              <a:rPr lang="en-US" b="1" dirty="0">
                <a:solidFill>
                  <a:srgbClr val="FF0000"/>
                </a:solidFill>
              </a:rPr>
              <a:t>S</a:t>
            </a:r>
            <a:r>
              <a:rPr lang="en-US" dirty="0"/>
              <a:t>calability</a:t>
            </a:r>
          </a:p>
          <a:p>
            <a:r>
              <a:rPr lang="en-US" dirty="0"/>
              <a:t>[+] </a:t>
            </a:r>
            <a:r>
              <a:rPr lang="en-US" b="1" dirty="0">
                <a:solidFill>
                  <a:srgbClr val="FF0000"/>
                </a:solidFill>
              </a:rPr>
              <a:t>A</a:t>
            </a:r>
            <a:r>
              <a:rPr lang="en-US" dirty="0"/>
              <a:t>bstraction</a:t>
            </a:r>
          </a:p>
          <a:p>
            <a:r>
              <a:rPr lang="en-US" dirty="0"/>
              <a:t>[+] </a:t>
            </a:r>
            <a:r>
              <a:rPr lang="en-US" b="1" dirty="0" smtClean="0">
                <a:solidFill>
                  <a:srgbClr val="FF0000"/>
                </a:solidFill>
              </a:rPr>
              <a:t>P</a:t>
            </a:r>
            <a:r>
              <a:rPr lang="en-US" dirty="0" smtClean="0"/>
              <a:t>rovenance</a:t>
            </a:r>
          </a:p>
          <a:p>
            <a:r>
              <a:rPr lang="en-US" dirty="0" smtClean="0"/>
              <a:t>…</a:t>
            </a:r>
          </a:p>
          <a:p>
            <a:r>
              <a:rPr lang="en-US" dirty="0" smtClean="0"/>
              <a:t>[+/0] </a:t>
            </a:r>
            <a:r>
              <a:rPr lang="en-US" dirty="0"/>
              <a:t>Easy to </a:t>
            </a:r>
            <a:r>
              <a:rPr lang="en-US" dirty="0" smtClean="0"/>
              <a:t>use </a:t>
            </a:r>
            <a:endParaRPr lang="en-US" dirty="0"/>
          </a:p>
          <a:p>
            <a:pPr lvl="1"/>
            <a:r>
              <a:rPr lang="en-US" dirty="0"/>
              <a:t>[0] </a:t>
            </a:r>
            <a:r>
              <a:rPr lang="en-US" dirty="0" smtClean="0"/>
              <a:t>learning </a:t>
            </a:r>
            <a:r>
              <a:rPr lang="en-US" dirty="0"/>
              <a:t>a new paradigm</a:t>
            </a:r>
          </a:p>
          <a:p>
            <a:r>
              <a:rPr lang="en-US" dirty="0"/>
              <a:t>[-] Teaching </a:t>
            </a:r>
            <a:r>
              <a:rPr lang="en-US" dirty="0" smtClean="0"/>
              <a:t>resources: learning a new language!</a:t>
            </a:r>
            <a:endParaRPr lang="en-US" dirty="0"/>
          </a:p>
          <a:p>
            <a:r>
              <a:rPr lang="en-US" dirty="0"/>
              <a:t>[-] Special expertise needed for deep </a:t>
            </a:r>
            <a:r>
              <a:rPr lang="en-US" dirty="0" smtClean="0"/>
              <a:t>changes</a:t>
            </a:r>
          </a:p>
          <a:p>
            <a:pPr marL="457200" lvl="1" indent="0">
              <a:buNone/>
            </a:pPr>
            <a:r>
              <a:rPr lang="en-US" dirty="0" smtClean="0"/>
              <a:t>	e.g. new </a:t>
            </a:r>
            <a:r>
              <a:rPr lang="en-US" dirty="0"/>
              <a:t>Java actors, shims, </a:t>
            </a:r>
            <a:r>
              <a:rPr lang="en-US" dirty="0" smtClean="0"/>
              <a:t>…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SPNHC'15 Kurator/P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542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Kurator/P: Scripts + </a:t>
            </a:r>
            <a:r>
              <a:rPr lang="en-US" dirty="0" err="1" smtClean="0"/>
              <a:t>YesWorkflow</a:t>
            </a:r>
            <a:r>
              <a:rPr lang="en-US" dirty="0" smtClean="0"/>
              <a:t> 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38200"/>
            <a:ext cx="8534400" cy="5668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 smtClean="0"/>
              <a:t>Scripts: </a:t>
            </a:r>
            <a:r>
              <a:rPr lang="en-US" sz="2400" dirty="0" smtClean="0"/>
              <a:t>[</a:t>
            </a:r>
            <a:r>
              <a:rPr lang="en-US" sz="2400" dirty="0"/>
              <a:t>+] </a:t>
            </a:r>
            <a:r>
              <a:rPr lang="en-US" sz="2400" b="1" dirty="0" smtClean="0"/>
              <a:t>Automation</a:t>
            </a:r>
            <a:r>
              <a:rPr lang="en-US" sz="1800" dirty="0" smtClean="0"/>
              <a:t>, [0] Scalability,  [-] Abstraction, [0/-] Provenance</a:t>
            </a:r>
          </a:p>
          <a:p>
            <a:pPr marL="0" indent="0">
              <a:buNone/>
            </a:pPr>
            <a:r>
              <a:rPr lang="en-US" sz="2400" b="1" dirty="0" smtClean="0"/>
              <a:t>Now: Scripts + </a:t>
            </a:r>
            <a:r>
              <a:rPr lang="en-US" sz="2400" b="1" dirty="0" err="1" smtClean="0">
                <a:solidFill>
                  <a:srgbClr val="FF0000"/>
                </a:solidFill>
              </a:rPr>
              <a:t>YesWorkflow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en-US" sz="2400" b="1" dirty="0" smtClean="0"/>
              <a:t>Annotations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[</a:t>
            </a:r>
            <a:r>
              <a:rPr lang="en-US" sz="2400" b="1" dirty="0">
                <a:solidFill>
                  <a:srgbClr val="FF0000"/>
                </a:solidFill>
              </a:rPr>
              <a:t>+] </a:t>
            </a:r>
            <a:r>
              <a:rPr lang="en-US" sz="2400" b="1" dirty="0" smtClean="0">
                <a:solidFill>
                  <a:srgbClr val="FF0000"/>
                </a:solidFill>
              </a:rPr>
              <a:t>Abstraction</a:t>
            </a:r>
          </a:p>
          <a:p>
            <a:pPr lvl="1"/>
            <a:r>
              <a:rPr lang="en-US" sz="2000" dirty="0"/>
              <a:t>e</a:t>
            </a:r>
            <a:r>
              <a:rPr lang="en-US" sz="2000" dirty="0" smtClean="0"/>
              <a:t>xplain your methods to mere mortals</a:t>
            </a:r>
          </a:p>
          <a:p>
            <a:pPr marL="457200" lvl="1" indent="0">
              <a:buNone/>
            </a:pPr>
            <a:r>
              <a:rPr lang="en-US" sz="2000" dirty="0" smtClean="0"/>
              <a:t>=&gt; encourage (re-)use</a:t>
            </a:r>
            <a:endParaRPr lang="en-US" sz="2000" dirty="0"/>
          </a:p>
          <a:p>
            <a:r>
              <a:rPr lang="en-US" sz="2400" b="1" dirty="0" smtClean="0">
                <a:solidFill>
                  <a:srgbClr val="FF0000"/>
                </a:solidFill>
              </a:rPr>
              <a:t>[+] Provenance:</a:t>
            </a:r>
          </a:p>
          <a:p>
            <a:pPr lvl="1"/>
            <a:r>
              <a:rPr lang="en-US" sz="2000" b="1" dirty="0" err="1" smtClean="0">
                <a:solidFill>
                  <a:srgbClr val="FF0000"/>
                </a:solidFill>
              </a:rPr>
              <a:t>YesWorkflow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/>
              <a:t>(</a:t>
            </a:r>
            <a:r>
              <a:rPr lang="en-US" sz="2000" b="1" i="1" dirty="0" smtClean="0"/>
              <a:t>prospective</a:t>
            </a:r>
            <a:r>
              <a:rPr lang="en-US" sz="2000" dirty="0" smtClean="0"/>
              <a:t> and </a:t>
            </a:r>
            <a:r>
              <a:rPr lang="en-US" sz="2000" b="1" i="1" dirty="0"/>
              <a:t>retrospective </a:t>
            </a:r>
            <a:r>
              <a:rPr lang="en-US" sz="2000" dirty="0" smtClean="0"/>
              <a:t>provenance)</a:t>
            </a:r>
          </a:p>
          <a:p>
            <a:r>
              <a:rPr lang="en-US" sz="2400" dirty="0" smtClean="0"/>
              <a:t>[+] Language independent (R, </a:t>
            </a:r>
            <a:r>
              <a:rPr lang="en-US" sz="2400" dirty="0" err="1" smtClean="0"/>
              <a:t>Matlab</a:t>
            </a:r>
            <a:r>
              <a:rPr lang="en-US" sz="2400" dirty="0" smtClean="0"/>
              <a:t>, Python, …) </a:t>
            </a:r>
          </a:p>
          <a:p>
            <a:r>
              <a:rPr lang="en-US" sz="2400" dirty="0" smtClean="0"/>
              <a:t>[+] </a:t>
            </a:r>
            <a:r>
              <a:rPr lang="en-US" sz="2400" b="1" dirty="0" smtClean="0"/>
              <a:t>Empower tool makers </a:t>
            </a:r>
            <a:r>
              <a:rPr lang="en-US" sz="2400" dirty="0" smtClean="0"/>
              <a:t>(script programmers): give them …</a:t>
            </a:r>
          </a:p>
          <a:p>
            <a:pPr lvl="1"/>
            <a:r>
              <a:rPr lang="en-US" sz="2000" dirty="0" smtClean="0"/>
              <a:t>… some </a:t>
            </a:r>
            <a:r>
              <a:rPr lang="en-US" sz="2000" b="1" dirty="0" smtClean="0"/>
              <a:t>immediate</a:t>
            </a:r>
            <a:r>
              <a:rPr lang="en-US" sz="2000" dirty="0" smtClean="0"/>
              <a:t> benefits </a:t>
            </a:r>
            <a:r>
              <a:rPr lang="en-US" sz="2000" b="1" dirty="0" smtClean="0"/>
              <a:t>(workflow views, retrospective provenance)</a:t>
            </a:r>
          </a:p>
          <a:p>
            <a:pPr lvl="1"/>
            <a:r>
              <a:rPr lang="en-US" sz="2000" dirty="0" smtClean="0"/>
              <a:t>… some </a:t>
            </a:r>
            <a:r>
              <a:rPr lang="en-US" sz="2000" b="1" dirty="0" smtClean="0"/>
              <a:t>long term</a:t>
            </a:r>
            <a:r>
              <a:rPr lang="en-US" sz="2000" dirty="0" smtClean="0"/>
              <a:t> benefits: think about your methods differently </a:t>
            </a:r>
          </a:p>
          <a:p>
            <a:pPr marL="457200" lvl="1" indent="0">
              <a:buNone/>
            </a:pPr>
            <a:r>
              <a:rPr lang="en-US" sz="2000" b="1" dirty="0" smtClean="0">
                <a:sym typeface="Wingdings"/>
              </a:rPr>
              <a:t>=&gt; dataflow programming =&gt; [+] Scalability</a:t>
            </a:r>
            <a:r>
              <a:rPr lang="en-US" sz="2000" dirty="0" smtClean="0">
                <a:sym typeface="Wingdings"/>
              </a:rPr>
              <a:t> 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SPNHC'15 Kurator/P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884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915400" cy="990600"/>
          </a:xfrm>
        </p:spPr>
        <p:txBody>
          <a:bodyPr/>
          <a:lstStyle/>
          <a:p>
            <a:pPr algn="l"/>
            <a:r>
              <a:rPr lang="en-US" dirty="0" smtClean="0"/>
              <a:t>Acknowledgments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NSF-DBI #1356751 </a:t>
            </a:r>
          </a:p>
          <a:p>
            <a:pPr lvl="1"/>
            <a:r>
              <a:rPr lang="en-US" dirty="0"/>
              <a:t>Collaborative Research: ABI Development: 		 </a:t>
            </a:r>
            <a:r>
              <a:rPr lang="en-US" b="1" dirty="0"/>
              <a:t>Kurator: A Provenance-enabled Workflow Platform and Toolkit to Curate Biodiversity </a:t>
            </a:r>
            <a:r>
              <a:rPr lang="en-US" b="1" dirty="0" smtClean="0"/>
              <a:t>Data</a:t>
            </a:r>
          </a:p>
          <a:p>
            <a:pPr lvl="1"/>
            <a:endParaRPr lang="en-US" b="1" dirty="0"/>
          </a:p>
          <a:p>
            <a:pPr marL="457200" lvl="1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SPNHC'15 Kurator/P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82263"/>
            <a:ext cx="1562100" cy="156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13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1" y="0"/>
            <a:ext cx="9161071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762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</a:t>
            </a:r>
            <a:r>
              <a:rPr lang="en-US" dirty="0"/>
              <a:t>p</a:t>
            </a:r>
            <a:r>
              <a:rPr lang="en-US" dirty="0" smtClean="0"/>
              <a:t>roblems are we trying to solve?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685800"/>
            <a:ext cx="8915400" cy="58674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</a:rPr>
              <a:t>Detect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smtClean="0"/>
              <a:t>and </a:t>
            </a:r>
            <a:r>
              <a:rPr lang="en-US" sz="2800" b="1" dirty="0" smtClean="0">
                <a:solidFill>
                  <a:srgbClr val="0000FF"/>
                </a:solidFill>
              </a:rPr>
              <a:t>flag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data quality issues</a:t>
            </a:r>
          </a:p>
          <a:p>
            <a:r>
              <a:rPr lang="en-US" sz="2800" b="1" dirty="0" smtClean="0">
                <a:solidFill>
                  <a:srgbClr val="0000FF"/>
                </a:solidFill>
              </a:rPr>
              <a:t>Repair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smtClean="0"/>
              <a:t>if possible</a:t>
            </a:r>
          </a:p>
          <a:p>
            <a:pPr lvl="1"/>
            <a:r>
              <a:rPr lang="en-US" sz="2400" dirty="0" smtClean="0"/>
              <a:t>… ask </a:t>
            </a:r>
            <a:r>
              <a:rPr lang="en-US" sz="2400" b="1" dirty="0" smtClean="0">
                <a:solidFill>
                  <a:srgbClr val="0000FF"/>
                </a:solidFill>
              </a:rPr>
              <a:t>human curators </a:t>
            </a:r>
            <a:r>
              <a:rPr lang="en-US" sz="2400" dirty="0" smtClean="0"/>
              <a:t>as needed</a:t>
            </a:r>
          </a:p>
          <a:p>
            <a:r>
              <a:rPr lang="en-US" sz="2800" dirty="0" smtClean="0"/>
              <a:t>Keep track of </a:t>
            </a:r>
            <a:r>
              <a:rPr lang="en-US" sz="2800" b="1" dirty="0" smtClean="0">
                <a:solidFill>
                  <a:srgbClr val="FF0000"/>
                </a:solidFill>
              </a:rPr>
              <a:t>provenance</a:t>
            </a:r>
          </a:p>
          <a:p>
            <a:pPr lvl="1"/>
            <a:r>
              <a:rPr lang="en-US" sz="2400" dirty="0" smtClean="0"/>
              <a:t> (semi-)automatic repairs</a:t>
            </a:r>
          </a:p>
          <a:p>
            <a:pPr lvl="1"/>
            <a:r>
              <a:rPr lang="en-US" sz="2400" dirty="0" smtClean="0"/>
              <a:t>human curators’ edits</a:t>
            </a:r>
          </a:p>
          <a:p>
            <a:pPr lvl="1"/>
            <a:endParaRPr lang="en-US" sz="2800" dirty="0" smtClean="0"/>
          </a:p>
          <a:p>
            <a:r>
              <a:rPr lang="en-US" sz="2800" dirty="0" smtClean="0"/>
              <a:t>Employ </a:t>
            </a:r>
            <a:r>
              <a:rPr lang="en-US" sz="2800" b="1" dirty="0" smtClean="0">
                <a:solidFill>
                  <a:srgbClr val="FF0000"/>
                </a:solidFill>
              </a:rPr>
              <a:t>workflow (semi-)automation</a:t>
            </a:r>
            <a:r>
              <a:rPr lang="en-US" sz="2800" b="1" i="1" dirty="0" smtClean="0">
                <a:solidFill>
                  <a:srgbClr val="FF0000"/>
                </a:solidFill>
              </a:rPr>
              <a:t> </a:t>
            </a:r>
            <a:endParaRPr lang="en-US" sz="2800" dirty="0">
              <a:solidFill>
                <a:srgbClr val="FF0000"/>
              </a:solidFill>
            </a:endParaRPr>
          </a:p>
          <a:p>
            <a:pPr lvl="1"/>
            <a:r>
              <a:rPr lang="en-US" sz="2400" b="1" dirty="0" smtClean="0"/>
              <a:t>Scientific workflow systems: </a:t>
            </a:r>
          </a:p>
          <a:p>
            <a:pPr lvl="2"/>
            <a:r>
              <a:rPr lang="en-US" sz="2000" b="1" dirty="0" smtClean="0"/>
              <a:t>Kepler</a:t>
            </a:r>
            <a:r>
              <a:rPr lang="en-US" sz="2000" dirty="0" smtClean="0"/>
              <a:t>/COMAD, </a:t>
            </a:r>
            <a:r>
              <a:rPr lang="en-US" sz="2000" b="1" dirty="0" err="1" smtClean="0"/>
              <a:t>Restflow</a:t>
            </a:r>
            <a:r>
              <a:rPr lang="en-US" sz="2000" dirty="0" smtClean="0"/>
              <a:t>, </a:t>
            </a:r>
            <a:r>
              <a:rPr lang="en-US" sz="2000" b="1" dirty="0" smtClean="0"/>
              <a:t>Galaxy</a:t>
            </a:r>
            <a:r>
              <a:rPr lang="en-US" sz="2000" dirty="0" smtClean="0"/>
              <a:t>, </a:t>
            </a:r>
            <a:r>
              <a:rPr lang="en-US" sz="2000" b="1" dirty="0" err="1" smtClean="0"/>
              <a:t>Biovel</a:t>
            </a:r>
            <a:r>
              <a:rPr lang="en-US" sz="2000" b="1" dirty="0" smtClean="0"/>
              <a:t>/</a:t>
            </a:r>
            <a:r>
              <a:rPr lang="en-US" sz="2000" b="1" dirty="0" err="1" smtClean="0"/>
              <a:t>Taverna</a:t>
            </a:r>
            <a:r>
              <a:rPr lang="en-US" sz="2000" dirty="0" smtClean="0"/>
              <a:t>, </a:t>
            </a:r>
            <a:r>
              <a:rPr lang="en-US" sz="2000" b="1" dirty="0" smtClean="0"/>
              <a:t>Argo</a:t>
            </a:r>
            <a:r>
              <a:rPr lang="en-US" sz="2000" dirty="0" smtClean="0"/>
              <a:t>, </a:t>
            </a:r>
            <a:r>
              <a:rPr lang="en-US" sz="2000" b="1" dirty="0" err="1" smtClean="0"/>
              <a:t>VisTrails</a:t>
            </a:r>
            <a:r>
              <a:rPr lang="en-US" sz="2000" dirty="0" smtClean="0"/>
              <a:t>, … </a:t>
            </a:r>
          </a:p>
          <a:p>
            <a:pPr lvl="1"/>
            <a:r>
              <a:rPr lang="en-US" sz="2400" b="1" dirty="0" smtClean="0"/>
              <a:t>Related technologies</a:t>
            </a:r>
          </a:p>
          <a:p>
            <a:pPr lvl="2"/>
            <a:r>
              <a:rPr lang="en-US" sz="2000" b="1" dirty="0" err="1" smtClean="0"/>
              <a:t>Akka</a:t>
            </a:r>
            <a:r>
              <a:rPr lang="en-US" sz="2000" dirty="0" smtClean="0"/>
              <a:t> parallel execution platform</a:t>
            </a:r>
          </a:p>
          <a:p>
            <a:pPr lvl="2"/>
            <a:r>
              <a:rPr lang="en-US" sz="2000" b="1" dirty="0" smtClean="0"/>
              <a:t>Script-based </a:t>
            </a:r>
            <a:r>
              <a:rPr lang="en-US" sz="2000" dirty="0" smtClean="0"/>
              <a:t>automation (e.g. </a:t>
            </a:r>
            <a:r>
              <a:rPr lang="en-US" sz="2000" b="1" dirty="0" smtClean="0"/>
              <a:t>Python, R</a:t>
            </a:r>
            <a:r>
              <a:rPr lang="en-US" sz="2000" dirty="0" smtClean="0"/>
              <a:t>), digital notebooks (</a:t>
            </a:r>
            <a:r>
              <a:rPr lang="en-US" sz="2000" b="1" dirty="0" err="1" smtClean="0"/>
              <a:t>iPython</a:t>
            </a:r>
            <a:r>
              <a:rPr lang="en-US" sz="2000" dirty="0" smtClean="0"/>
              <a:t>)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5448300"/>
            <a:ext cx="1752600" cy="8763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SPNHC'15 Kurator/P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30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Additional Material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897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457201"/>
            <a:ext cx="4943959" cy="577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Date Validation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038600" cy="4800600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Check</a:t>
            </a:r>
            <a:r>
              <a:rPr lang="en-US" dirty="0" smtClean="0"/>
              <a:t>: 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ollector’s life span </a:t>
            </a:r>
          </a:p>
          <a:p>
            <a:pPr lvl="1"/>
            <a:r>
              <a:rPr lang="en-US" dirty="0" smtClean="0"/>
              <a:t>.. vs. Date-Collected</a:t>
            </a:r>
          </a:p>
          <a:p>
            <a:endParaRPr lang="en-US" dirty="0"/>
          </a:p>
          <a:p>
            <a:r>
              <a:rPr lang="en-US" b="1" dirty="0" smtClean="0"/>
              <a:t>Possible outcomes</a:t>
            </a:r>
            <a:r>
              <a:rPr lang="en-US" dirty="0" smtClean="0"/>
              <a:t>: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Valid</a:t>
            </a:r>
          </a:p>
          <a:p>
            <a:pPr lvl="1"/>
            <a:r>
              <a:rPr lang="en-US" b="1" dirty="0" smtClean="0">
                <a:solidFill>
                  <a:srgbClr val="FFCC66"/>
                </a:solidFill>
              </a:rPr>
              <a:t>Corrected</a:t>
            </a:r>
          </a:p>
          <a:p>
            <a:pPr lvl="1"/>
            <a:r>
              <a:rPr lang="en-US" b="1" dirty="0" smtClean="0"/>
              <a:t>Unable to validate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Internal inconsistency</a:t>
            </a:r>
          </a:p>
          <a:p>
            <a:pPr lvl="3"/>
            <a:r>
              <a:rPr lang="en-US" dirty="0" smtClean="0">
                <a:solidFill>
                  <a:srgbClr val="FF0000"/>
                </a:solidFill>
              </a:rPr>
              <a:t>Contradicting dates</a:t>
            </a:r>
          </a:p>
          <a:p>
            <a:pPr lvl="2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External inconsistency</a:t>
            </a:r>
          </a:p>
          <a:p>
            <a:pPr lvl="3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Lack of date data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SPNHC'15 Kurator/P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8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 Logic Behind Each Step </a:t>
            </a:r>
            <a:r>
              <a:rPr lang="en-US" b="0" dirty="0" smtClean="0"/>
              <a:t>(cont’d)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Scientific Name Validation</a:t>
            </a:r>
            <a:endParaRPr lang="en-US" dirty="0" smtClean="0"/>
          </a:p>
          <a:p>
            <a:pPr lvl="1"/>
            <a:r>
              <a:rPr lang="en-US" dirty="0" smtClean="0"/>
              <a:t>Customer-dependent:</a:t>
            </a:r>
          </a:p>
          <a:p>
            <a:pPr lvl="2"/>
            <a:r>
              <a:rPr lang="en-US" dirty="0" smtClean="0"/>
              <a:t>Collection Managers:</a:t>
            </a:r>
          </a:p>
          <a:p>
            <a:pPr lvl="3"/>
            <a:r>
              <a:rPr lang="en-US" dirty="0" smtClean="0"/>
              <a:t>Nomenclature </a:t>
            </a:r>
          </a:p>
          <a:p>
            <a:pPr lvl="2"/>
            <a:r>
              <a:rPr lang="en-US" dirty="0" smtClean="0"/>
              <a:t>Researchers:</a:t>
            </a:r>
          </a:p>
          <a:p>
            <a:pPr lvl="3"/>
            <a:r>
              <a:rPr lang="en-US" dirty="0" smtClean="0"/>
              <a:t>Taxonomy (current names)</a:t>
            </a:r>
          </a:p>
          <a:p>
            <a:pPr lvl="1"/>
            <a:r>
              <a:rPr lang="en-US" dirty="0" smtClean="0"/>
              <a:t>Several Remote services</a:t>
            </a:r>
          </a:p>
          <a:p>
            <a:pPr lvl="2"/>
            <a:r>
              <a:rPr lang="en-US" dirty="0" smtClean="0"/>
              <a:t>IPNI, GNI, … </a:t>
            </a:r>
          </a:p>
          <a:p>
            <a:endParaRPr lang="en-US" dirty="0" smtClean="0"/>
          </a:p>
          <a:p>
            <a:r>
              <a:rPr lang="en-US" b="1" i="1" dirty="0" smtClean="0">
                <a:solidFill>
                  <a:srgbClr val="FF0000"/>
                </a:solidFill>
              </a:rPr>
              <a:t>…</a:t>
            </a:r>
            <a:r>
              <a:rPr lang="en-US" b="1" i="1" dirty="0">
                <a:solidFill>
                  <a:srgbClr val="FF0000"/>
                </a:solidFill>
              </a:rPr>
              <a:t>. &lt;your logic here&gt; … </a:t>
            </a:r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9383" t="18056" r="62109" b="11805"/>
          <a:stretch/>
        </p:blipFill>
        <p:spPr>
          <a:xfrm>
            <a:off x="5257800" y="4013200"/>
            <a:ext cx="764892" cy="977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449" y="3886200"/>
            <a:ext cx="1292151" cy="1270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SPNHC'15 Kurator/P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251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f8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833" y="4953000"/>
            <a:ext cx="3721767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Simplified Example Workflow</a:t>
            </a:r>
            <a:endParaRPr lang="en-US" b="0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-76200" y="4267200"/>
            <a:ext cx="5867400" cy="2301875"/>
          </a:xfrm>
        </p:spPr>
        <p:txBody>
          <a:bodyPr>
            <a:normAutofit fontScale="92500"/>
          </a:bodyPr>
          <a:lstStyle/>
          <a:p>
            <a:r>
              <a:rPr lang="en-US" sz="2800" b="1" dirty="0" smtClean="0"/>
              <a:t>Related Research </a:t>
            </a:r>
            <a:r>
              <a:rPr lang="en-US" sz="2200" b="1" dirty="0" smtClean="0"/>
              <a:t>(</a:t>
            </a:r>
            <a:r>
              <a:rPr lang="en-US" sz="2200" b="1" dirty="0" err="1" smtClean="0"/>
              <a:t>Tianhong</a:t>
            </a:r>
            <a:r>
              <a:rPr lang="en-US" sz="2200" b="1" dirty="0"/>
              <a:t> </a:t>
            </a:r>
            <a:r>
              <a:rPr lang="en-US" sz="2200" b="1" dirty="0" smtClean="0"/>
              <a:t>Song, UC Davis)</a:t>
            </a:r>
            <a:endParaRPr lang="en-US" sz="2800" b="1" dirty="0" smtClean="0"/>
          </a:p>
          <a:p>
            <a:pPr lvl="1"/>
            <a:r>
              <a:rPr lang="en-US" sz="2400" b="1" dirty="0" smtClean="0"/>
              <a:t> Analyze</a:t>
            </a:r>
            <a:r>
              <a:rPr lang="en-US" sz="2400" dirty="0" smtClean="0"/>
              <a:t> linear workflow “story”</a:t>
            </a:r>
          </a:p>
          <a:p>
            <a:pPr lvl="1"/>
            <a:r>
              <a:rPr lang="en-US" sz="2400" dirty="0" smtClean="0"/>
              <a:t>Use patterns to discover </a:t>
            </a:r>
            <a:r>
              <a:rPr lang="en-US" sz="2400" dirty="0" err="1" smtClean="0"/>
              <a:t>wf</a:t>
            </a:r>
            <a:r>
              <a:rPr lang="en-US" sz="2400" dirty="0" smtClean="0"/>
              <a:t> design issues (e.g. use before update); then fix them</a:t>
            </a:r>
          </a:p>
          <a:p>
            <a:pPr lvl="1"/>
            <a:r>
              <a:rPr lang="en-US" sz="2400" b="1" dirty="0" smtClean="0"/>
              <a:t>Parallelize</a:t>
            </a:r>
            <a:r>
              <a:rPr lang="en-US" sz="2400" dirty="0" smtClean="0"/>
              <a:t> when possible</a:t>
            </a:r>
            <a:endParaRPr lang="en-US" sz="2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SPNHC'15 Kurator/P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Picture 4" descr="f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96" y="1079500"/>
            <a:ext cx="5574304" cy="3187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ontent Placeholder 11"/>
          <p:cNvSpPr txBox="1">
            <a:spLocks/>
          </p:cNvSpPr>
          <p:nvPr/>
        </p:nvSpPr>
        <p:spPr>
          <a:xfrm>
            <a:off x="5715000" y="1447800"/>
            <a:ext cx="3276600" cy="2819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Allow </a:t>
            </a:r>
            <a:r>
              <a:rPr lang="en-US" sz="2800" b="1" dirty="0" smtClean="0"/>
              <a:t>easy assembly </a:t>
            </a:r>
            <a:r>
              <a:rPr lang="en-US" sz="2800" dirty="0" smtClean="0"/>
              <a:t>of such workflows</a:t>
            </a:r>
          </a:p>
          <a:p>
            <a:r>
              <a:rPr lang="en-US" sz="2800" dirty="0" smtClean="0"/>
              <a:t>For </a:t>
            </a:r>
            <a:r>
              <a:rPr lang="en-US" sz="2800" b="1" dirty="0" smtClean="0"/>
              <a:t>tool makers</a:t>
            </a:r>
          </a:p>
          <a:p>
            <a:r>
              <a:rPr lang="en-US" sz="2800" dirty="0" smtClean="0"/>
              <a:t>… and tool users </a:t>
            </a:r>
          </a:p>
          <a:p>
            <a:r>
              <a:rPr lang="en-US" sz="2800" dirty="0" smtClean="0"/>
              <a:t>… scalability …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4968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Output …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SPNHC'15 Kurator/P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7" name="Picture 6" descr="curation-she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0500"/>
            <a:ext cx="9144000" cy="392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2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… close up …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SPNHC'15 Kurator/P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8" name="Picture 7" descr="curation-sheet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72" b="65676"/>
          <a:stretch/>
        </p:blipFill>
        <p:spPr>
          <a:xfrm>
            <a:off x="228600" y="914400"/>
            <a:ext cx="8607392" cy="25391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 descr="curation-sheet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56" b="45943"/>
          <a:stretch/>
        </p:blipFill>
        <p:spPr>
          <a:xfrm>
            <a:off x="3581400" y="2635167"/>
            <a:ext cx="5410200" cy="38577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5190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Arial" charset="0"/>
                <a:ea typeface="Osaka" charset="0"/>
                <a:cs typeface="Osaka" charset="0"/>
              </a:rPr>
              <a:t>FilteredPush Curation Provenance </a:t>
            </a:r>
            <a:br>
              <a:rPr lang="en-US" sz="2800" dirty="0">
                <a:latin typeface="Arial" charset="0"/>
                <a:ea typeface="Osaka" charset="0"/>
                <a:cs typeface="Osaka" charset="0"/>
              </a:rPr>
            </a:br>
            <a:r>
              <a:rPr lang="en-US" sz="2800" dirty="0">
                <a:latin typeface="Arial" charset="0"/>
                <a:ea typeface="Osaka" charset="0"/>
                <a:cs typeface="Osaka" charset="0"/>
              </a:rPr>
              <a:t>(Spreadsheet View)</a:t>
            </a:r>
          </a:p>
        </p:txBody>
      </p:sp>
      <p:pic>
        <p:nvPicPr>
          <p:cNvPr id="102402" name="Picture 3" descr="AnnProc_QC_Results_threeRowsOpe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4430"/>
            <a:ext cx="914400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SPNHC'15 Kurator/P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275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</a:t>
            </a:r>
            <a:r>
              <a:rPr lang="en-US" dirty="0" err="1" smtClean="0"/>
              <a:t>Kurator</a:t>
            </a:r>
            <a:r>
              <a:rPr lang="en-US" dirty="0" smtClean="0"/>
              <a:t> Development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2" name="Picture 1" descr="Kurator-agi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044586"/>
            <a:ext cx="7014612" cy="5432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SPNHC'15 Kurator/P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56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Related Research </a:t>
            </a:r>
            <a:r>
              <a:rPr lang="en-US" sz="3600" b="0" dirty="0" smtClean="0"/>
              <a:t>(</a:t>
            </a:r>
            <a:r>
              <a:rPr lang="en-US" sz="3600" b="0" dirty="0" err="1" smtClean="0"/>
              <a:t>Tianhong</a:t>
            </a:r>
            <a:r>
              <a:rPr lang="en-US" sz="3600" b="0" dirty="0" smtClean="0"/>
              <a:t> Song, UC Davis)</a:t>
            </a:r>
            <a:endParaRPr lang="en-US" sz="3600" b="0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343400" y="1219200"/>
            <a:ext cx="4800600" cy="5273675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Analyze</a:t>
            </a:r>
            <a:r>
              <a:rPr lang="en-US" sz="2800" dirty="0" smtClean="0"/>
              <a:t> linear workflow “story”</a:t>
            </a:r>
          </a:p>
          <a:p>
            <a:endParaRPr lang="en-US" sz="2800" dirty="0" smtClean="0"/>
          </a:p>
          <a:p>
            <a:r>
              <a:rPr lang="en-US" sz="2800" dirty="0" smtClean="0"/>
              <a:t>Use patterns to discover </a:t>
            </a:r>
            <a:r>
              <a:rPr lang="en-US" sz="2800" dirty="0" err="1" smtClean="0"/>
              <a:t>wf</a:t>
            </a:r>
            <a:r>
              <a:rPr lang="en-US" sz="2800" dirty="0" smtClean="0"/>
              <a:t> design issues (e.g. use before update); then fix them</a:t>
            </a:r>
          </a:p>
          <a:p>
            <a:r>
              <a:rPr lang="en-US" sz="2800" b="1" dirty="0" smtClean="0"/>
              <a:t>Parallelize</a:t>
            </a:r>
            <a:r>
              <a:rPr lang="en-US" sz="2800" dirty="0" smtClean="0"/>
              <a:t> when possible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5" name="Picture 4" descr="f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06881"/>
            <a:ext cx="3352800" cy="1917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f6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352800"/>
            <a:ext cx="4114800" cy="3179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f8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0" y="4629259"/>
            <a:ext cx="4140200" cy="1695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SPNHC'15 Kurator/P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06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me!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you’re interested in a project, research theme (or similar ones): Send me email!</a:t>
            </a:r>
          </a:p>
          <a:p>
            <a:pPr lvl="1"/>
            <a:r>
              <a:rPr lang="en-US" b="1" dirty="0" smtClean="0">
                <a:solidFill>
                  <a:srgbClr val="0000FF"/>
                </a:solidFill>
                <a:latin typeface="Consolas"/>
                <a:cs typeface="Consolas"/>
              </a:rPr>
              <a:t>Email: 	 </a:t>
            </a:r>
            <a:r>
              <a:rPr lang="en-US" dirty="0" smtClean="0">
                <a:solidFill>
                  <a:srgbClr val="0000FF"/>
                </a:solidFill>
                <a:latin typeface="Consolas"/>
                <a:cs typeface="Consolas"/>
                <a:hlinkClick r:id="rId2"/>
              </a:rPr>
              <a:t>ludaesch@illinois.edu</a:t>
            </a:r>
            <a:endParaRPr lang="en-US" dirty="0" smtClean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SPNHC'15 Kurator/P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437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Customers of Curation Workflows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Collection Managers </a:t>
            </a:r>
          </a:p>
          <a:p>
            <a:pPr lvl="1"/>
            <a:r>
              <a:rPr lang="en-US" dirty="0" smtClean="0"/>
              <a:t>… who are managing the collections databases</a:t>
            </a:r>
          </a:p>
          <a:p>
            <a:pPr lvl="1"/>
            <a:r>
              <a:rPr lang="en-US" dirty="0" smtClean="0"/>
              <a:t>Can run curation workflows periodically </a:t>
            </a:r>
          </a:p>
          <a:p>
            <a:pPr lvl="2"/>
            <a:r>
              <a:rPr lang="en-US" dirty="0" smtClean="0"/>
              <a:t>… in the presence of new data</a:t>
            </a:r>
            <a:r>
              <a:rPr lang="en-US" dirty="0"/>
              <a:t> </a:t>
            </a:r>
            <a:r>
              <a:rPr lang="en-US" dirty="0" smtClean="0"/>
              <a:t>and/or new curation services</a:t>
            </a:r>
          </a:p>
          <a:p>
            <a:r>
              <a:rPr lang="en-US" dirty="0" smtClean="0"/>
              <a:t>(Biodiversity) </a:t>
            </a:r>
            <a:r>
              <a:rPr lang="en-US" b="1" dirty="0" smtClean="0"/>
              <a:t>Researchers</a:t>
            </a:r>
          </a:p>
          <a:p>
            <a:pPr lvl="1"/>
            <a:r>
              <a:rPr lang="en-US" dirty="0" smtClean="0"/>
              <a:t>To perform an analysis in the presence of (partially) dirty data, researchers need to</a:t>
            </a:r>
          </a:p>
          <a:p>
            <a:pPr lvl="2"/>
            <a:r>
              <a:rPr lang="en-US" dirty="0" smtClean="0"/>
              <a:t>Clean or fix dirty data</a:t>
            </a:r>
          </a:p>
          <a:p>
            <a:pPr lvl="2"/>
            <a:r>
              <a:rPr lang="en-US" dirty="0" smtClean="0"/>
              <a:t>Throw out unfixable data</a:t>
            </a:r>
          </a:p>
          <a:p>
            <a:pPr lvl="1"/>
            <a:r>
              <a:rPr lang="en-US" dirty="0" smtClean="0"/>
              <a:t>Reporting back to the collection managers (cf. </a:t>
            </a:r>
            <a:r>
              <a:rPr lang="en-US" dirty="0" err="1" smtClean="0"/>
              <a:t>FPush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SPNHC'15 Kurator/P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12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Title 2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990600"/>
          </a:xfrm>
        </p:spPr>
        <p:txBody>
          <a:bodyPr>
            <a:normAutofit fontScale="90000"/>
          </a:bodyPr>
          <a:lstStyle/>
          <a:p>
            <a:r>
              <a:rPr lang="en-US" sz="3200" dirty="0" smtClean="0">
                <a:latin typeface="Arial" charset="0"/>
                <a:ea typeface="Osaka" charset="0"/>
                <a:cs typeface="Osaka" charset="0"/>
              </a:rPr>
              <a:t>How we do it </a:t>
            </a:r>
            <a:r>
              <a:rPr lang="en-US" sz="3200" b="0" dirty="0" smtClean="0">
                <a:latin typeface="Arial" charset="0"/>
                <a:ea typeface="Osaka" charset="0"/>
                <a:cs typeface="Osaka" charset="0"/>
              </a:rPr>
              <a:t>(</a:t>
            </a:r>
            <a:r>
              <a:rPr lang="en-US" sz="3200" b="0" i="1" dirty="0" smtClean="0">
                <a:latin typeface="Arial" charset="0"/>
                <a:ea typeface="Osaka" charset="0"/>
                <a:cs typeface="Osaka" charset="0"/>
              </a:rPr>
              <a:t>Part 1 …</a:t>
            </a:r>
            <a:r>
              <a:rPr lang="en-US" sz="3200" b="0" dirty="0" smtClean="0">
                <a:latin typeface="Arial" charset="0"/>
                <a:ea typeface="Osaka" charset="0"/>
                <a:cs typeface="Osaka" charset="0"/>
              </a:rPr>
              <a:t>)</a:t>
            </a:r>
            <a:r>
              <a:rPr lang="en-US" sz="3200" dirty="0" smtClean="0">
                <a:latin typeface="Arial" charset="0"/>
                <a:ea typeface="Osaka" charset="0"/>
                <a:cs typeface="Osaka" charset="0"/>
              </a:rPr>
              <a:t>: Kepler</a:t>
            </a:r>
            <a:r>
              <a:rPr lang="en-US" sz="3200" b="0" dirty="0" smtClean="0">
                <a:latin typeface="Arial" charset="0"/>
                <a:ea typeface="Osaka" charset="0"/>
                <a:cs typeface="Osaka" charset="0"/>
              </a:rPr>
              <a:t> curation workflows</a:t>
            </a:r>
            <a:endParaRPr lang="en-US" sz="2700" b="0" dirty="0">
              <a:latin typeface="Arial" charset="0"/>
              <a:ea typeface="Osaka" charset="0"/>
              <a:cs typeface="Osaka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5867400"/>
            <a:ext cx="8915400" cy="777875"/>
          </a:xfrm>
        </p:spPr>
        <p:txBody>
          <a:bodyPr/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Why workflows? ASAP!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SPNHC'15 Kurator/P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4" name="Picture 3" descr="kurat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143000"/>
            <a:ext cx="8305800" cy="40397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le 7"/>
          <p:cNvSpPr/>
          <p:nvPr/>
        </p:nvSpPr>
        <p:spPr>
          <a:xfrm>
            <a:off x="127000" y="5344180"/>
            <a:ext cx="8785860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de-DE" sz="1400" dirty="0"/>
              <a:t>Dou, </a:t>
            </a:r>
            <a:r>
              <a:rPr lang="de-DE" sz="1400" dirty="0" smtClean="0"/>
              <a:t>Lei.</a:t>
            </a:r>
            <a:r>
              <a:rPr lang="de-DE" sz="1400" dirty="0"/>
              <a:t>, G. Cao, P.J. Morris, R.A. Morris, B. </a:t>
            </a:r>
            <a:r>
              <a:rPr lang="de-DE" sz="1400" dirty="0" err="1"/>
              <a:t>Ludäscher</a:t>
            </a:r>
            <a:r>
              <a:rPr lang="de-DE" sz="1400" dirty="0"/>
              <a:t>, J.A. </a:t>
            </a:r>
            <a:r>
              <a:rPr lang="de-DE" sz="1400" dirty="0" err="1"/>
              <a:t>Macklin</a:t>
            </a:r>
            <a:r>
              <a:rPr lang="de-DE" sz="1400" dirty="0"/>
              <a:t>, J. Hanken. 2012. </a:t>
            </a:r>
            <a:r>
              <a:rPr lang="de-DE" sz="1400" b="1" dirty="0"/>
              <a:t>Kurator: A Kepler Package </a:t>
            </a:r>
            <a:r>
              <a:rPr lang="de-DE" sz="1400" b="1" dirty="0" err="1"/>
              <a:t>for</a:t>
            </a:r>
            <a:r>
              <a:rPr lang="de-DE" sz="1400" b="1" dirty="0"/>
              <a:t> Data Curation Workflows</a:t>
            </a:r>
            <a:r>
              <a:rPr lang="de-DE" sz="1400" dirty="0"/>
              <a:t>, </a:t>
            </a:r>
            <a:r>
              <a:rPr lang="de-DE" sz="1400" dirty="0" err="1"/>
              <a:t>Procedia</a:t>
            </a:r>
            <a:r>
              <a:rPr lang="de-DE" sz="1400" dirty="0"/>
              <a:t> Computer Science, 9:1614-1619, doi:10.1016/j.procs.2012.04.177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5638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7" name="Group 4"/>
          <p:cNvGrpSpPr>
            <a:grpSpLocks/>
          </p:cNvGrpSpPr>
          <p:nvPr/>
        </p:nvGrpSpPr>
        <p:grpSpPr bwMode="auto">
          <a:xfrm>
            <a:off x="6705600" y="762000"/>
            <a:ext cx="2210277" cy="1371600"/>
            <a:chOff x="2549" y="2142"/>
            <a:chExt cx="3094" cy="1986"/>
          </a:xfrm>
        </p:grpSpPr>
        <p:sp>
          <p:nvSpPr>
            <p:cNvPr id="14" name="Rectangle 5"/>
            <p:cNvSpPr>
              <a:spLocks noChangeArrowheads="1"/>
            </p:cNvSpPr>
            <p:nvPr/>
          </p:nvSpPr>
          <p:spPr bwMode="auto">
            <a:xfrm>
              <a:off x="2549" y="2142"/>
              <a:ext cx="3094" cy="198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 sz="3200">
                <a:latin typeface="Arial Rounded MT Bold" pitchFamily="-107" charset="0"/>
                <a:ea typeface="Arial" pitchFamily="-107" charset="0"/>
                <a:cs typeface="Arial" pitchFamily="-107" charset="0"/>
                <a:sym typeface="Lucida Grande" pitchFamily="-107" charset="0"/>
              </a:endParaRPr>
            </a:p>
          </p:txBody>
        </p:sp>
        <p:pic>
          <p:nvPicPr>
            <p:cNvPr id="15" name="Picture 6" descr="Multi-data-pipeline-2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587" y="2181"/>
              <a:ext cx="3022" cy="19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099" dir="2700000" algn="ctr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5438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charset="0"/>
                <a:ea typeface="Osaka" charset="0"/>
                <a:cs typeface="Osaka" charset="0"/>
              </a:rPr>
              <a:t>Scientific Workflows: ASAP! 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76200" y="914400"/>
            <a:ext cx="8641080" cy="5867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CC0000"/>
                </a:solidFill>
                <a:latin typeface="Arial" charset="0"/>
                <a:ea typeface="Osaka" charset="0"/>
                <a:cs typeface="Osaka" charset="0"/>
              </a:rPr>
              <a:t>A</a:t>
            </a:r>
            <a:r>
              <a:rPr lang="en-US" sz="2400" b="1" dirty="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rPr>
              <a:t>utomation</a:t>
            </a:r>
            <a:r>
              <a:rPr lang="en-US" sz="2400" dirty="0">
                <a:solidFill>
                  <a:srgbClr val="CC0000"/>
                </a:solidFill>
                <a:latin typeface="Arial" charset="0"/>
                <a:ea typeface="Osaka" charset="0"/>
                <a:cs typeface="Osaka" charset="0"/>
              </a:rPr>
              <a:t> </a:t>
            </a:r>
            <a:endParaRPr lang="en-US" sz="2400" dirty="0">
              <a:latin typeface="Arial" charset="0"/>
              <a:ea typeface="Osaka" charset="0"/>
              <a:cs typeface="Osaka" charset="0"/>
            </a:endParaRPr>
          </a:p>
          <a:p>
            <a:pPr lvl="1">
              <a:defRPr/>
            </a:pPr>
            <a:r>
              <a:rPr lang="en-US" sz="2000" dirty="0" err="1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rPr>
              <a:t>wfs</a:t>
            </a:r>
            <a:r>
              <a:rPr lang="en-US" sz="2000" dirty="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rPr>
              <a:t> to </a:t>
            </a:r>
            <a:r>
              <a:rPr lang="en-US" sz="2000" b="1" dirty="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rPr>
              <a:t>automate </a:t>
            </a:r>
            <a:r>
              <a:rPr lang="en-US" sz="2000" dirty="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rPr>
              <a:t>computational aspects of science</a:t>
            </a:r>
          </a:p>
          <a:p>
            <a:pPr lvl="1">
              <a:defRPr/>
            </a:pPr>
            <a:endParaRPr lang="en-US" sz="2000" dirty="0">
              <a:solidFill>
                <a:srgbClr val="000000"/>
              </a:solidFill>
              <a:latin typeface="Arial" charset="0"/>
              <a:ea typeface="Osaka" charset="0"/>
              <a:cs typeface="Osaka" charset="0"/>
            </a:endParaRPr>
          </a:p>
          <a:p>
            <a:pPr>
              <a:defRPr/>
            </a:pPr>
            <a:r>
              <a:rPr lang="en-US" sz="2400" b="1" dirty="0">
                <a:solidFill>
                  <a:srgbClr val="CC0000"/>
                </a:solidFill>
                <a:latin typeface="Arial" charset="0"/>
                <a:ea typeface="Osaka" charset="0"/>
                <a:cs typeface="Osaka" charset="0"/>
              </a:rPr>
              <a:t>S</a:t>
            </a:r>
            <a:r>
              <a:rPr lang="en-US" sz="2400" b="1" dirty="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rPr>
              <a:t>caling</a:t>
            </a:r>
            <a:r>
              <a:rPr lang="en-US" sz="2000" dirty="0">
                <a:solidFill>
                  <a:srgbClr val="CC0000"/>
                </a:solidFill>
                <a:latin typeface="Arial" charset="0"/>
                <a:ea typeface="Osaka" charset="0"/>
                <a:cs typeface="Osaka" charset="0"/>
              </a:rPr>
              <a:t> </a:t>
            </a:r>
            <a:r>
              <a:rPr lang="en-US" sz="1600" dirty="0">
                <a:latin typeface="Arial" charset="0"/>
                <a:ea typeface="Osaka" charset="0"/>
                <a:cs typeface="Osaka" charset="0"/>
              </a:rPr>
              <a:t>(exploit and optimize</a:t>
            </a:r>
            <a:r>
              <a:rPr lang="en-US" sz="1600" i="1" dirty="0">
                <a:latin typeface="Arial" charset="0"/>
                <a:ea typeface="Osaka" charset="0"/>
                <a:cs typeface="Osaka" charset="0"/>
              </a:rPr>
              <a:t> </a:t>
            </a:r>
            <a:r>
              <a:rPr lang="en-US" sz="1600" b="1" i="1" dirty="0">
                <a:latin typeface="Arial" charset="0"/>
                <a:ea typeface="Osaka" charset="0"/>
                <a:cs typeface="Osaka" charset="0"/>
              </a:rPr>
              <a:t>machine</a:t>
            </a:r>
            <a:r>
              <a:rPr lang="en-US" sz="1600" i="1" dirty="0">
                <a:latin typeface="Arial" charset="0"/>
                <a:ea typeface="Osaka" charset="0"/>
                <a:cs typeface="Osaka" charset="0"/>
              </a:rPr>
              <a:t> cycles</a:t>
            </a:r>
            <a:r>
              <a:rPr lang="en-US" sz="1600" dirty="0">
                <a:latin typeface="Arial" charset="0"/>
                <a:ea typeface="Osaka" charset="0"/>
                <a:cs typeface="Osaka" charset="0"/>
              </a:rPr>
              <a:t>)</a:t>
            </a:r>
            <a:endParaRPr lang="en-US" sz="2800" b="0" dirty="0">
              <a:latin typeface="Arial" charset="0"/>
              <a:ea typeface="Osaka" charset="0"/>
              <a:cs typeface="Osaka" charset="0"/>
            </a:endParaRPr>
          </a:p>
          <a:p>
            <a:pPr lvl="1">
              <a:defRPr/>
            </a:pPr>
            <a:r>
              <a:rPr lang="en-US" sz="2000" dirty="0" err="1">
                <a:latin typeface="Arial" charset="0"/>
                <a:ea typeface="Osaka" charset="0"/>
                <a:cs typeface="Osaka" charset="0"/>
              </a:rPr>
              <a:t>wfs</a:t>
            </a:r>
            <a:r>
              <a:rPr lang="en-US" sz="2000" dirty="0">
                <a:latin typeface="Arial" charset="0"/>
                <a:ea typeface="Osaka" charset="0"/>
                <a:cs typeface="Osaka" charset="0"/>
              </a:rPr>
              <a:t> should make use of </a:t>
            </a:r>
            <a:r>
              <a:rPr lang="en-US" sz="2000" b="1" dirty="0">
                <a:latin typeface="Arial" charset="0"/>
                <a:ea typeface="Osaka" charset="0"/>
                <a:cs typeface="Osaka" charset="0"/>
              </a:rPr>
              <a:t>parallel compute resources </a:t>
            </a:r>
            <a:endParaRPr lang="en-US" sz="1600" dirty="0">
              <a:solidFill>
                <a:srgbClr val="000000"/>
              </a:solidFill>
              <a:latin typeface="Arial" charset="0"/>
              <a:ea typeface="Osaka" charset="0"/>
              <a:cs typeface="Osaka" charset="0"/>
            </a:endParaRPr>
          </a:p>
          <a:p>
            <a:pPr lvl="1">
              <a:defRPr/>
            </a:pPr>
            <a:r>
              <a:rPr lang="en-US" sz="2000" dirty="0" err="1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rPr>
              <a:t>wfs</a:t>
            </a:r>
            <a:r>
              <a:rPr lang="en-US" sz="2000" dirty="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rPr>
              <a:t> should be able handle </a:t>
            </a:r>
            <a:r>
              <a:rPr lang="en-US" sz="2000" b="1" dirty="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rPr>
              <a:t>large data</a:t>
            </a:r>
          </a:p>
          <a:p>
            <a:pPr>
              <a:defRPr/>
            </a:pPr>
            <a:endParaRPr lang="en-US" sz="2000" b="1" dirty="0" smtClean="0">
              <a:solidFill>
                <a:srgbClr val="CC0000"/>
              </a:solidFill>
              <a:latin typeface="Arial" charset="0"/>
              <a:ea typeface="Osaka" charset="0"/>
              <a:cs typeface="Osaka" charset="0"/>
            </a:endParaRPr>
          </a:p>
          <a:p>
            <a:pPr>
              <a:defRPr/>
            </a:pPr>
            <a:r>
              <a:rPr lang="en-US" sz="2400" b="1" dirty="0" smtClean="0">
                <a:solidFill>
                  <a:srgbClr val="CC0000"/>
                </a:solidFill>
                <a:latin typeface="Arial" charset="0"/>
                <a:ea typeface="Osaka" charset="0"/>
                <a:cs typeface="Osaka" charset="0"/>
              </a:rPr>
              <a:t>A</a:t>
            </a:r>
            <a:r>
              <a:rPr lang="en-US" sz="2400" b="1" dirty="0" smtClean="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rPr>
              <a:t>bstraction</a:t>
            </a:r>
            <a:r>
              <a:rPr lang="en-US" sz="2000" b="1" dirty="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rPr>
              <a:t>, Evolution, Reuse </a:t>
            </a:r>
            <a:r>
              <a:rPr lang="en-US" sz="1600" i="1" dirty="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rPr>
              <a:t>(</a:t>
            </a:r>
            <a:r>
              <a:rPr lang="en-US" sz="1600" b="1" i="1" dirty="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rPr>
              <a:t>human</a:t>
            </a:r>
            <a:r>
              <a:rPr lang="en-US" sz="1600" i="1" dirty="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rPr>
              <a:t> cycles)</a:t>
            </a:r>
            <a:endParaRPr lang="en-US" sz="2800" i="1" dirty="0" smtClean="0">
              <a:solidFill>
                <a:srgbClr val="000000"/>
              </a:solidFill>
              <a:latin typeface="Arial" charset="0"/>
              <a:ea typeface="Osaka" charset="0"/>
              <a:cs typeface="Osaka" charset="0"/>
            </a:endParaRPr>
          </a:p>
          <a:p>
            <a:pPr lvl="1">
              <a:defRPr/>
            </a:pPr>
            <a:r>
              <a:rPr lang="en-US" sz="2000" dirty="0" err="1">
                <a:latin typeface="Arial" charset="0"/>
                <a:ea typeface="Osaka" charset="0"/>
                <a:cs typeface="Osaka" charset="0"/>
              </a:rPr>
              <a:t>wfs</a:t>
            </a:r>
            <a:r>
              <a:rPr lang="en-US" sz="2000" dirty="0">
                <a:latin typeface="Arial" charset="0"/>
                <a:ea typeface="Osaka" charset="0"/>
                <a:cs typeface="Osaka" charset="0"/>
              </a:rPr>
              <a:t> should be easy </a:t>
            </a:r>
            <a:r>
              <a:rPr lang="en-US" sz="2000" dirty="0" smtClean="0">
                <a:latin typeface="Arial" charset="0"/>
                <a:ea typeface="Osaka" charset="0"/>
                <a:cs typeface="Osaka" charset="0"/>
              </a:rPr>
              <a:t>to</a:t>
            </a:r>
            <a:r>
              <a:rPr lang="en-US" sz="2000" b="1" dirty="0">
                <a:latin typeface="Arial" charset="0"/>
                <a:ea typeface="Osaka" charset="0"/>
                <a:cs typeface="Osaka" charset="0"/>
              </a:rPr>
              <a:t> </a:t>
            </a:r>
            <a:r>
              <a:rPr lang="en-US" sz="2000" b="1" dirty="0" smtClean="0">
                <a:latin typeface="Arial" charset="0"/>
                <a:ea typeface="Osaka" charset="0"/>
                <a:cs typeface="Osaka" charset="0"/>
              </a:rPr>
              <a:t>(re-)use, evolve</a:t>
            </a:r>
            <a:r>
              <a:rPr lang="en-US" sz="2000" b="1" dirty="0">
                <a:latin typeface="Arial" charset="0"/>
                <a:ea typeface="Osaka" charset="0"/>
                <a:cs typeface="Osaka" charset="0"/>
              </a:rPr>
              <a:t>, </a:t>
            </a:r>
            <a:r>
              <a:rPr lang="en-US" sz="2000" b="1" dirty="0" smtClean="0">
                <a:latin typeface="Arial" charset="0"/>
                <a:ea typeface="Osaka" charset="0"/>
                <a:cs typeface="Osaka" charset="0"/>
              </a:rPr>
              <a:t>share </a:t>
            </a:r>
            <a:endParaRPr lang="en-US" sz="2000" b="1" dirty="0">
              <a:latin typeface="Arial" charset="0"/>
              <a:ea typeface="Osaka" charset="0"/>
              <a:cs typeface="Osaka" charset="0"/>
            </a:endParaRPr>
          </a:p>
          <a:p>
            <a:pPr>
              <a:defRPr/>
            </a:pPr>
            <a:endParaRPr lang="en-US" sz="2000" b="1" dirty="0" smtClean="0">
              <a:solidFill>
                <a:srgbClr val="CC0000"/>
              </a:solidFill>
              <a:latin typeface="Arial" charset="0"/>
              <a:ea typeface="Osaka" charset="0"/>
              <a:cs typeface="Osaka" charset="0"/>
            </a:endParaRPr>
          </a:p>
          <a:p>
            <a:pPr>
              <a:defRPr/>
            </a:pPr>
            <a:r>
              <a:rPr lang="en-US" sz="2400" b="1" dirty="0" smtClean="0">
                <a:solidFill>
                  <a:srgbClr val="CC0000"/>
                </a:solidFill>
                <a:latin typeface="Arial" charset="0"/>
                <a:ea typeface="Osaka" charset="0"/>
                <a:cs typeface="Osaka" charset="0"/>
              </a:rPr>
              <a:t>P</a:t>
            </a:r>
            <a:r>
              <a:rPr lang="en-US" sz="2400" b="1" dirty="0" smtClean="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rPr>
              <a:t>rovenance</a:t>
            </a:r>
            <a:endParaRPr lang="en-US" sz="2400" b="1" dirty="0">
              <a:solidFill>
                <a:srgbClr val="000000"/>
              </a:solidFill>
              <a:latin typeface="Arial" charset="0"/>
              <a:ea typeface="Osaka" charset="0"/>
              <a:cs typeface="Osaka" charset="0"/>
            </a:endParaRPr>
          </a:p>
          <a:p>
            <a:pPr lvl="1">
              <a:defRPr/>
            </a:pPr>
            <a:r>
              <a:rPr lang="en-US" sz="2000" dirty="0" err="1">
                <a:latin typeface="Arial" charset="0"/>
                <a:ea typeface="Osaka" charset="0"/>
                <a:cs typeface="Osaka" charset="0"/>
              </a:rPr>
              <a:t>wfs</a:t>
            </a:r>
            <a:r>
              <a:rPr lang="en-US" sz="2000" dirty="0">
                <a:latin typeface="Arial" charset="0"/>
                <a:ea typeface="Osaka" charset="0"/>
                <a:cs typeface="Osaka" charset="0"/>
              </a:rPr>
              <a:t> should capture </a:t>
            </a:r>
            <a:r>
              <a:rPr lang="en-US" sz="2000" b="1" dirty="0">
                <a:latin typeface="Arial" charset="0"/>
                <a:ea typeface="Osaka" charset="0"/>
                <a:cs typeface="Osaka" charset="0"/>
              </a:rPr>
              <a:t>processing history</a:t>
            </a:r>
            <a:r>
              <a:rPr lang="en-US" sz="2000" dirty="0">
                <a:latin typeface="Arial" charset="0"/>
                <a:ea typeface="Osaka" charset="0"/>
                <a:cs typeface="Osaka" charset="0"/>
              </a:rPr>
              <a:t>, </a:t>
            </a:r>
            <a:r>
              <a:rPr lang="en-US" sz="2000" b="1" dirty="0">
                <a:latin typeface="Arial" charset="0"/>
                <a:ea typeface="Osaka" charset="0"/>
                <a:cs typeface="Osaka" charset="0"/>
              </a:rPr>
              <a:t>data lineage</a:t>
            </a:r>
            <a:endParaRPr lang="en-US" sz="2000" dirty="0">
              <a:latin typeface="Arial" charset="0"/>
              <a:ea typeface="Osaka" charset="0"/>
              <a:cs typeface="Osaka" charset="0"/>
            </a:endParaRPr>
          </a:p>
          <a:p>
            <a:pPr marL="457200" lvl="1" indent="0">
              <a:buNone/>
              <a:defRPr/>
            </a:pPr>
            <a:r>
              <a:rPr lang="en-US" sz="2000" dirty="0">
                <a:latin typeface="Arial" charset="0"/>
                <a:ea typeface="Osaka" charset="0"/>
                <a:cs typeface="Osaka" charset="0"/>
                <a:sym typeface="Wingdings"/>
              </a:rPr>
              <a:t> </a:t>
            </a:r>
            <a:r>
              <a:rPr lang="en-US" sz="2000" dirty="0">
                <a:latin typeface="Arial" charset="0"/>
                <a:ea typeface="Osaka" charset="0"/>
                <a:cs typeface="Osaka" charset="0"/>
              </a:rPr>
              <a:t>traceable data- and </a:t>
            </a:r>
            <a:r>
              <a:rPr lang="en-US" sz="2000" dirty="0" err="1">
                <a:latin typeface="Arial" charset="0"/>
                <a:ea typeface="Osaka" charset="0"/>
                <a:cs typeface="Osaka" charset="0"/>
              </a:rPr>
              <a:t>wf</a:t>
            </a:r>
            <a:r>
              <a:rPr lang="en-US" sz="2000" dirty="0">
                <a:latin typeface="Arial" charset="0"/>
                <a:ea typeface="Osaka" charset="0"/>
                <a:cs typeface="Osaka" charset="0"/>
              </a:rPr>
              <a:t>-evolution</a:t>
            </a:r>
          </a:p>
          <a:p>
            <a:pPr lvl="1">
              <a:buFont typeface="Wingdings" charset="0"/>
              <a:buChar char="è"/>
              <a:defRPr/>
            </a:pPr>
            <a:r>
              <a:rPr lang="en-US" sz="2000" b="1" dirty="0">
                <a:latin typeface="Arial" charset="0"/>
                <a:ea typeface="Osaka" charset="0"/>
                <a:cs typeface="Osaka" charset="0"/>
                <a:sym typeface="Wingdings" charset="0"/>
              </a:rPr>
              <a:t> Reproducible Science</a:t>
            </a:r>
            <a:endParaRPr lang="en-US" sz="2000" b="1" dirty="0">
              <a:latin typeface="Arial" charset="0"/>
              <a:ea typeface="Osaka" charset="0"/>
              <a:cs typeface="Osaka" charset="0"/>
            </a:endParaRPr>
          </a:p>
        </p:txBody>
      </p:sp>
      <p:pic>
        <p:nvPicPr>
          <p:cNvPr id="17" name="Picture 16" descr="Kepler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61651" y="2286000"/>
            <a:ext cx="1129937" cy="8941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Picture 17" descr="Taverna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23100" y="3676520"/>
            <a:ext cx="2073301" cy="7691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 descr="Triana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57784" y="4648199"/>
            <a:ext cx="1558093" cy="4800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Picture 20" descr="logo_swift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77890" y="3048000"/>
            <a:ext cx="1640950" cy="4602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9705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6096000"/>
            <a:ext cx="2286000" cy="53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7161435" y="5562600"/>
            <a:ext cx="1753965" cy="1103531"/>
            <a:chOff x="7124923" y="5334000"/>
            <a:chExt cx="1753965" cy="110353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89888" y="5334000"/>
              <a:ext cx="889000" cy="8890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7124923" y="5791200"/>
              <a:ext cx="12734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3366FF"/>
                  </a:solidFill>
                </a:rPr>
                <a:t>Trident</a:t>
              </a:r>
            </a:p>
            <a:p>
              <a:r>
                <a:rPr lang="en-US" dirty="0" smtClean="0">
                  <a:solidFill>
                    <a:srgbClr val="3366FF"/>
                  </a:solidFill>
                </a:rPr>
                <a:t>Workbench</a:t>
              </a:r>
              <a:endParaRPr lang="en-US" dirty="0">
                <a:solidFill>
                  <a:srgbClr val="3366FF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628639" y="4490615"/>
            <a:ext cx="1681665" cy="767185"/>
            <a:chOff x="5628639" y="4490615"/>
            <a:chExt cx="1681665" cy="767185"/>
          </a:xfrm>
        </p:grpSpPr>
        <p:pic>
          <p:nvPicPr>
            <p:cNvPr id="19" name="Picture 18" descr="vistrails_logo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28639" y="4490615"/>
              <a:ext cx="731521" cy="73152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5" name="Rectangle 4"/>
            <p:cNvSpPr/>
            <p:nvPr/>
          </p:nvSpPr>
          <p:spPr>
            <a:xfrm>
              <a:off x="6324600" y="4888468"/>
              <a:ext cx="9857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err="1" smtClean="0"/>
                <a:t>VisTrails</a:t>
              </a:r>
              <a:endParaRPr lang="en-US" b="1" dirty="0"/>
            </a:p>
          </p:txBody>
        </p:sp>
      </p:grp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SPNHC'15 Kurator/P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48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3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37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37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37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37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37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4"/>
          <p:cNvSpPr>
            <a:spLocks noGrp="1"/>
          </p:cNvSpPr>
          <p:nvPr>
            <p:ph type="title"/>
          </p:nvPr>
        </p:nvSpPr>
        <p:spPr>
          <a:xfrm>
            <a:off x="0" y="68580"/>
            <a:ext cx="9144000" cy="617220"/>
          </a:xfrm>
        </p:spPr>
        <p:txBody>
          <a:bodyPr/>
          <a:lstStyle/>
          <a:p>
            <a:pPr algn="ctr"/>
            <a:r>
              <a:rPr lang="en-US" sz="3200">
                <a:latin typeface="Arial" charset="0"/>
                <a:ea typeface="Osaka" charset="0"/>
                <a:cs typeface="Osaka" charset="0"/>
              </a:rPr>
              <a:t>Scientific workflows: a(nother) silver bullet? </a:t>
            </a:r>
            <a:endParaRPr lang="en-US" sz="3200" b="0">
              <a:latin typeface="Arial" charset="0"/>
              <a:ea typeface="Osaka" charset="0"/>
              <a:cs typeface="Osaka" charset="0"/>
            </a:endParaRPr>
          </a:p>
        </p:txBody>
      </p:sp>
      <p:pic>
        <p:nvPicPr>
          <p:cNvPr id="3789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760" y="754380"/>
            <a:ext cx="3456147" cy="1440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tarpi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387357"/>
            <a:ext cx="4587027" cy="4394443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6269355" y="2880360"/>
            <a:ext cx="238602" cy="581502"/>
          </a:xfrm>
          <a:prstGeom prst="rect">
            <a:avLst/>
          </a:prstGeom>
          <a:noFill/>
        </p:spPr>
        <p:txBody>
          <a:bodyPr wrap="none" lIns="82296" tIns="41148" rIns="82296" bIns="41148">
            <a:spAutoFit/>
          </a:bodyPr>
          <a:lstStyle/>
          <a:p>
            <a:pPr>
              <a:defRPr/>
            </a:pPr>
            <a:r>
              <a:rPr lang="en-US" sz="1600" b="1" dirty="0"/>
              <a:t> </a:t>
            </a:r>
            <a:endParaRPr lang="en-US" sz="1600" dirty="0"/>
          </a:p>
          <a:p>
            <a:pPr marL="308610" indent="-308610">
              <a:buFont typeface="Arial"/>
              <a:buChar char="•"/>
              <a:defRPr/>
            </a:pPr>
            <a:endParaRPr lang="en-US" sz="1600" dirty="0"/>
          </a:p>
        </p:txBody>
      </p:sp>
      <p:sp>
        <p:nvSpPr>
          <p:cNvPr id="57349" name="Subtitle 5"/>
          <p:cNvSpPr>
            <a:spLocks noGrp="1"/>
          </p:cNvSpPr>
          <p:nvPr>
            <p:ph idx="1"/>
          </p:nvPr>
        </p:nvSpPr>
        <p:spPr>
          <a:xfrm>
            <a:off x="0" y="2125980"/>
            <a:ext cx="9029700" cy="246888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2800" b="1" i="1" dirty="0">
                <a:latin typeface="Arial" charset="0"/>
                <a:ea typeface="Osaka" charset="0"/>
                <a:cs typeface="Osaka" charset="0"/>
              </a:rPr>
              <a:t>Beware</a:t>
            </a:r>
            <a:r>
              <a:rPr lang="en-US" sz="2800" b="0" i="1" dirty="0">
                <a:latin typeface="Arial" charset="0"/>
                <a:ea typeface="Osaka" charset="0"/>
                <a:cs typeface="Osaka" charset="0"/>
              </a:rPr>
              <a:t> of the </a:t>
            </a:r>
            <a:r>
              <a:rPr lang="en-US" sz="2800" b="1" i="1" dirty="0">
                <a:latin typeface="Arial" charset="0"/>
                <a:ea typeface="Osaka" charset="0"/>
                <a:cs typeface="Osaka" charset="0"/>
              </a:rPr>
              <a:t>Turing tar-pit</a:t>
            </a:r>
            <a:r>
              <a:rPr lang="en-US" sz="2800" b="0" i="1" dirty="0">
                <a:latin typeface="Arial" charset="0"/>
                <a:ea typeface="Osaka" charset="0"/>
                <a:cs typeface="Osaka" charset="0"/>
              </a:rPr>
              <a:t> in which </a:t>
            </a:r>
            <a:r>
              <a:rPr lang="en-US" sz="2800" i="1" dirty="0">
                <a:latin typeface="Arial" charset="0"/>
                <a:ea typeface="Osaka" charset="0"/>
                <a:cs typeface="Osaka" charset="0"/>
              </a:rPr>
              <a:t>everything is possible but nothing of interest is easy</a:t>
            </a:r>
            <a:r>
              <a:rPr lang="en-US" sz="2800" b="0" i="1" dirty="0">
                <a:latin typeface="Arial" charset="0"/>
                <a:ea typeface="Osaka" charset="0"/>
                <a:cs typeface="Osaka" charset="0"/>
              </a:rPr>
              <a:t>.</a:t>
            </a:r>
          </a:p>
          <a:p>
            <a:pPr marL="0" indent="0" algn="r">
              <a:buNone/>
            </a:pPr>
            <a:r>
              <a:rPr lang="en-US" sz="2800" b="0" dirty="0">
                <a:latin typeface="Arial" charset="0"/>
                <a:ea typeface="Osaka" charset="0"/>
                <a:cs typeface="Osaka" charset="0"/>
              </a:rPr>
              <a:t>—Alan Perlis</a:t>
            </a:r>
            <a:endParaRPr lang="en-US" sz="2800" b="0" i="1" dirty="0">
              <a:latin typeface="Arial" charset="0"/>
              <a:ea typeface="Osaka" charset="0"/>
              <a:cs typeface="Osaka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SPNHC'15 Kurator/P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636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7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73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3" descr="why-i-need-vac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" t="717" r="2914" b="15302"/>
          <a:stretch>
            <a:fillRect/>
          </a:stretch>
        </p:blipFill>
        <p:spPr bwMode="auto">
          <a:xfrm>
            <a:off x="1905000" y="918210"/>
            <a:ext cx="5257800" cy="4834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90600"/>
          </a:xfrm>
        </p:spPr>
        <p:txBody>
          <a:bodyPr>
            <a:normAutofit/>
          </a:bodyPr>
          <a:lstStyle/>
          <a:p>
            <a:r>
              <a:rPr lang="en-US" i="1" dirty="0">
                <a:latin typeface="Baskerville"/>
                <a:cs typeface="Baskerville"/>
              </a:rPr>
              <a:t>I beg your pardon, </a:t>
            </a:r>
            <a:r>
              <a:rPr lang="en-US" sz="4000" b="0" i="1" dirty="0">
                <a:latin typeface="Baskerville"/>
                <a:cs typeface="Baskerville"/>
              </a:rPr>
              <a:t>I never promised </a:t>
            </a:r>
            <a:r>
              <a:rPr lang="en-US" sz="4000" b="0" i="1" dirty="0" smtClean="0">
                <a:latin typeface="Baskerville"/>
                <a:cs typeface="Baskerville"/>
              </a:rPr>
              <a:t>.. </a:t>
            </a:r>
            <a:endParaRPr lang="en-US" sz="4000" b="0" dirty="0">
              <a:latin typeface="Arial" charset="0"/>
              <a:ea typeface="Osaka" charset="0"/>
              <a:cs typeface="Osaka" charset="0"/>
            </a:endParaRPr>
          </a:p>
        </p:txBody>
      </p:sp>
      <p:sp>
        <p:nvSpPr>
          <p:cNvPr id="38915" name="Text Box 4"/>
          <p:cNvSpPr txBox="1">
            <a:spLocks noChangeArrowheads="1"/>
          </p:cNvSpPr>
          <p:nvPr/>
        </p:nvSpPr>
        <p:spPr bwMode="auto">
          <a:xfrm>
            <a:off x="304800" y="5181600"/>
            <a:ext cx="8458200" cy="138499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719" rIns="0" bIns="45719">
            <a:spAutoFit/>
          </a:bodyPr>
          <a:lstStyle>
            <a:lvl1pPr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 W3" charset="0"/>
                <a:cs typeface="ヒラギノ角ゴ Pro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 W3" charset="0"/>
                <a:cs typeface="ヒラギノ角ゴ Pro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 W3" charset="0"/>
                <a:cs typeface="ヒラギノ角ゴ Pro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 W3" charset="0"/>
                <a:cs typeface="ヒラギノ角ゴ Pro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 W3" charset="0"/>
                <a:cs typeface="ヒラギノ角ゴ Pro W3" charset="0"/>
                <a:sym typeface="Lucida Grande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 W3" charset="0"/>
                <a:cs typeface="ヒラギノ角ゴ Pro W3" charset="0"/>
                <a:sym typeface="Lucida Grande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 W3" charset="0"/>
                <a:cs typeface="ヒラギノ角ゴ Pro W3" charset="0"/>
                <a:sym typeface="Lucida Grande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 W3" charset="0"/>
                <a:cs typeface="ヒラギノ角ゴ Pro W3" charset="0"/>
                <a:sym typeface="Lucida Grande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 W3" charset="0"/>
                <a:cs typeface="ヒラギノ角ゴ Pro W3" charset="0"/>
                <a:sym typeface="Lucida Grande" charset="0"/>
              </a:defRPr>
            </a:lvl9pPr>
          </a:lstStyle>
          <a:p>
            <a:pPr eaLnBrk="1" hangingPunct="1"/>
            <a:r>
              <a:rPr lang="ja-JP" altLang="en-US" i="1" dirty="0" smtClean="0">
                <a:latin typeface="Comic Sans MS" charset="0"/>
              </a:rPr>
              <a:t>“</a:t>
            </a:r>
            <a:r>
              <a:rPr lang="en-US" altLang="ja-JP" i="1" dirty="0" smtClean="0">
                <a:latin typeface="Comic Sans MS" charset="0"/>
              </a:rPr>
              <a:t>Thanks to our </a:t>
            </a:r>
            <a:r>
              <a:rPr lang="en-US" altLang="ja-JP" b="1" i="1" dirty="0">
                <a:latin typeface="Comic Sans MS" charset="0"/>
              </a:rPr>
              <a:t>G</a:t>
            </a:r>
            <a:r>
              <a:rPr lang="en-US" altLang="ja-JP" b="1" i="1" dirty="0" smtClean="0">
                <a:latin typeface="Comic Sans MS" charset="0"/>
              </a:rPr>
              <a:t>raphical</a:t>
            </a:r>
            <a:r>
              <a:rPr lang="en-US" altLang="ja-JP" i="1" dirty="0" smtClean="0">
                <a:latin typeface="Comic Sans MS" charset="0"/>
              </a:rPr>
              <a:t> </a:t>
            </a:r>
            <a:r>
              <a:rPr lang="en-US" altLang="ja-JP" b="1" i="1" dirty="0">
                <a:latin typeface="Comic Sans MS" charset="0"/>
              </a:rPr>
              <a:t>UI</a:t>
            </a:r>
            <a:r>
              <a:rPr lang="en-US" altLang="ja-JP" i="1" dirty="0">
                <a:latin typeface="Comic Sans MS" charset="0"/>
              </a:rPr>
              <a:t>  </a:t>
            </a:r>
            <a:r>
              <a:rPr lang="en-US" altLang="ja-JP" i="1" dirty="0" smtClean="0">
                <a:latin typeface="Comic Sans MS" charset="0"/>
              </a:rPr>
              <a:t>your </a:t>
            </a:r>
            <a:r>
              <a:rPr lang="en-US" altLang="ja-JP" i="1" dirty="0">
                <a:latin typeface="Comic Sans MS" charset="0"/>
              </a:rPr>
              <a:t>scientific workflows </a:t>
            </a:r>
            <a:r>
              <a:rPr lang="en-US" altLang="ja-JP" i="1" dirty="0" smtClean="0">
                <a:latin typeface="Comic Sans MS" charset="0"/>
              </a:rPr>
              <a:t>will be much </a:t>
            </a:r>
            <a:r>
              <a:rPr lang="en-US" altLang="ja-JP" i="1" dirty="0">
                <a:latin typeface="Comic Sans MS" charset="0"/>
              </a:rPr>
              <a:t>easier to develop, understand and maintain!</a:t>
            </a:r>
            <a:r>
              <a:rPr lang="ja-JP" altLang="en-US" i="1" dirty="0" smtClean="0">
                <a:latin typeface="Comic Sans MS" charset="0"/>
              </a:rPr>
              <a:t>”</a:t>
            </a:r>
            <a:endParaRPr lang="en-US" altLang="ja-JP" i="1" dirty="0" smtClean="0">
              <a:latin typeface="Comic Sans MS" charset="0"/>
            </a:endParaRPr>
          </a:p>
          <a:p>
            <a:pPr eaLnBrk="1" hangingPunct="1"/>
            <a:endParaRPr lang="en-US" i="1" dirty="0">
              <a:latin typeface="Comic Sans MS" charset="0"/>
            </a:endParaRPr>
          </a:p>
          <a:p>
            <a:pPr eaLnBrk="1" hangingPunct="1"/>
            <a:r>
              <a:rPr lang="en-US" sz="2400" dirty="0" smtClean="0">
                <a:solidFill>
                  <a:srgbClr val="984807"/>
                </a:solidFill>
                <a:latin typeface="+mn-lt"/>
              </a:rPr>
              <a:t>Hmm…  this was supposed to be </a:t>
            </a:r>
            <a:r>
              <a:rPr lang="en-US" sz="2400" b="1" i="1" dirty="0" smtClean="0">
                <a:solidFill>
                  <a:srgbClr val="984807"/>
                </a:solidFill>
                <a:latin typeface="+mn-lt"/>
              </a:rPr>
              <a:t>easier</a:t>
            </a:r>
            <a:r>
              <a:rPr lang="en-US" sz="2400" b="1" dirty="0" smtClean="0">
                <a:solidFill>
                  <a:srgbClr val="984807"/>
                </a:solidFill>
                <a:latin typeface="+mn-lt"/>
              </a:rPr>
              <a:t> </a:t>
            </a:r>
            <a:r>
              <a:rPr lang="en-US" sz="2400" dirty="0" smtClean="0">
                <a:solidFill>
                  <a:srgbClr val="984807"/>
                </a:solidFill>
                <a:latin typeface="+mn-lt"/>
              </a:rPr>
              <a:t>than programming!</a:t>
            </a:r>
            <a:endParaRPr lang="en-US" sz="2400" dirty="0">
              <a:solidFill>
                <a:srgbClr val="984807"/>
              </a:solidFill>
              <a:latin typeface="+mn-lt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SPNHC'15 Kurator/P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36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epler-plasma.png"/>
          <p:cNvPicPr>
            <a:picLocks noChangeAspect="1"/>
          </p:cNvPicPr>
          <p:nvPr/>
        </p:nvPicPr>
        <p:blipFill>
          <a:blip r:embed="rId2"/>
          <a:srcRect t="21590"/>
          <a:stretch>
            <a:fillRect/>
          </a:stretch>
        </p:blipFill>
        <p:spPr>
          <a:xfrm>
            <a:off x="182880" y="3291840"/>
            <a:ext cx="8836819" cy="2923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5058" name="Picture 4" descr="cabell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260" y="68580"/>
            <a:ext cx="4663440" cy="2073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Title 1"/>
          <p:cNvSpPr>
            <a:spLocks noGrp="1"/>
          </p:cNvSpPr>
          <p:nvPr>
            <p:ph type="title"/>
          </p:nvPr>
        </p:nvSpPr>
        <p:spPr>
          <a:xfrm>
            <a:off x="182880" y="68580"/>
            <a:ext cx="8801100" cy="80010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latin typeface="Arial" charset="0"/>
                <a:ea typeface="Osaka" charset="0"/>
                <a:cs typeface="Osaka" charset="0"/>
              </a:rPr>
              <a:t>Scientific Workflows … </a:t>
            </a:r>
            <a:endParaRPr lang="en-US" sz="4000" b="0" dirty="0">
              <a:latin typeface="Arial" charset="0"/>
              <a:ea typeface="Osaka" charset="0"/>
              <a:cs typeface="Osaka" charset="0"/>
            </a:endParaRPr>
          </a:p>
        </p:txBody>
      </p:sp>
      <p:pic>
        <p:nvPicPr>
          <p:cNvPr id="3" name="Picture 2" descr="kepler-qcd.png"/>
          <p:cNvPicPr>
            <a:picLocks noChangeAspect="1"/>
          </p:cNvPicPr>
          <p:nvPr/>
        </p:nvPicPr>
        <p:blipFill>
          <a:blip r:embed="rId4"/>
          <a:srcRect t="19428"/>
          <a:stretch>
            <a:fillRect/>
          </a:stretch>
        </p:blipFill>
        <p:spPr>
          <a:xfrm>
            <a:off x="-381000" y="457200"/>
            <a:ext cx="6583680" cy="219679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1654493" y="6035040"/>
            <a:ext cx="5147531" cy="32932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82296" tIns="41148" rIns="82296" bIns="41148">
            <a:spAutoFit/>
          </a:bodyPr>
          <a:lstStyle/>
          <a:p>
            <a:pPr>
              <a:defRPr/>
            </a:pPr>
            <a:r>
              <a:rPr lang="en-US" sz="1600" dirty="0" err="1">
                <a:sym typeface="Lucida Grande" pitchFamily="-107" charset="0"/>
              </a:rPr>
              <a:t>Cabellos</a:t>
            </a:r>
            <a:r>
              <a:rPr lang="en-US" sz="1600" dirty="0">
                <a:sym typeface="Lucida Grande" pitchFamily="-107" charset="0"/>
              </a:rPr>
              <a:t> et al. </a:t>
            </a:r>
            <a:r>
              <a:rPr lang="en-US" sz="1600" i="1" dirty="0">
                <a:sym typeface="Lucida Grande" pitchFamily="-107" charset="0"/>
              </a:rPr>
              <a:t>Computer Physics Communications </a:t>
            </a:r>
            <a:r>
              <a:rPr lang="en-US" sz="1600" dirty="0">
                <a:sym typeface="Lucida Grande" pitchFamily="-107" charset="0"/>
              </a:rPr>
              <a:t>182, 2011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SPNHC'15 Kurator/P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179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4640</TotalTime>
  <Words>1883</Words>
  <Application>Microsoft Macintosh PowerPoint</Application>
  <PresentationFormat>On-screen Show (4:3)</PresentationFormat>
  <Paragraphs>325</Paragraphs>
  <Slides>39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PowerPoint Presentation</vt:lpstr>
      <vt:lpstr>Problem: Data &amp; Metadata Quality</vt:lpstr>
      <vt:lpstr>What problems are we trying to solve?</vt:lpstr>
      <vt:lpstr>Customers of Curation Workflows</vt:lpstr>
      <vt:lpstr>How we do it (Part 1 …): Kepler curation workflows</vt:lpstr>
      <vt:lpstr>Scientific Workflows: ASAP! </vt:lpstr>
      <vt:lpstr>Scientific workflows: a(nother) silver bullet? </vt:lpstr>
      <vt:lpstr>I beg your pardon, I never promised .. </vt:lpstr>
      <vt:lpstr>Scientific Workflows … </vt:lpstr>
      <vt:lpstr>… are a wonderful thing … </vt:lpstr>
      <vt:lpstr>… after simplifying a bit (here: Kepler/COMAD)</vt:lpstr>
      <vt:lpstr>So many systems (models of computation ~ languages, … )   … so little time … </vt:lpstr>
      <vt:lpstr>Workflow Systems: Learning to program, all over again … </vt:lpstr>
      <vt:lpstr>Scientific Workflow: it’s called R&amp;D for a reason … </vt:lpstr>
      <vt:lpstr>Meanwhile, on a nearby planet …  </vt:lpstr>
      <vt:lpstr>It’s time to Shift Control …</vt:lpstr>
      <vt:lpstr>How we do it (Part 2 of … )</vt:lpstr>
      <vt:lpstr>How we do it (Part 3 of … )</vt:lpstr>
      <vt:lpstr>SKOPE: Synthesized Knowledge Of Past Environments</vt:lpstr>
      <vt:lpstr>User Comments: YW Annotations</vt:lpstr>
      <vt:lpstr>Get 3 views for the price of 1!</vt:lpstr>
      <vt:lpstr>Paleoclimate Reconstruction (EnviRecon.org) </vt:lpstr>
      <vt:lpstr>The Road ahead … </vt:lpstr>
      <vt:lpstr>YesWorkflow.org</vt:lpstr>
      <vt:lpstr>YW-RECON: Prospective &amp; Retrospective Provenance … (almost) for free! </vt:lpstr>
      <vt:lpstr>YW-RECON: Prospective &amp; Retrospective Provenance … (almost) for free! </vt:lpstr>
      <vt:lpstr>Summary: Data Curation with Scientific Workflow Systems</vt:lpstr>
      <vt:lpstr>Kurator/P: Scripts + YesWorkflow ++</vt:lpstr>
      <vt:lpstr>Acknowledgments</vt:lpstr>
      <vt:lpstr>Additional Material</vt:lpstr>
      <vt:lpstr>Date Validation</vt:lpstr>
      <vt:lpstr>… Logic Behind Each Step (cont’d)</vt:lpstr>
      <vt:lpstr>Simplified Example Workflow</vt:lpstr>
      <vt:lpstr>Example Output … </vt:lpstr>
      <vt:lpstr>… close up … </vt:lpstr>
      <vt:lpstr>FilteredPush Curation Provenance  (Spreadsheet View)</vt:lpstr>
      <vt:lpstr>Agile Kurator Development </vt:lpstr>
      <vt:lpstr>Related Research (Tianhong Song, UC Davis)</vt:lpstr>
      <vt:lpstr>Contact me!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Game Provenance  To First Order Provenance Games</dc:title>
  <dc:creator>S K</dc:creator>
  <cp:lastModifiedBy>Bertram Ludaescher</cp:lastModifiedBy>
  <cp:revision>401</cp:revision>
  <dcterms:created xsi:type="dcterms:W3CDTF">2013-10-28T05:29:37Z</dcterms:created>
  <dcterms:modified xsi:type="dcterms:W3CDTF">2015-05-20T20:55:25Z</dcterms:modified>
</cp:coreProperties>
</file>